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微软用户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0" autoAdjust="0"/>
  </p:normalViewPr>
  <p:slideViewPr>
    <p:cSldViewPr>
      <p:cViewPr varScale="1">
        <p:scale>
          <a:sx n="117" d="100"/>
          <a:sy n="117" d="100"/>
        </p:scale>
        <p:origin x="-14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圆角矩形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矩形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矩形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矩形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1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FE5E8-B4D3-42AA-9313-20F2BAACFBC0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12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F452410-78E7-4697-989C-DB75CC25794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2E768-08A0-40F3-B1C5-E410883B0680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35D46-7FC6-47E9-80A0-A19112538F1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BF6D-0577-400D-8A1E-E4AABEDA8756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78675-3C75-4A62-85FC-F1F713D9DBE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BE7E3-8391-4C24-84D2-32AFBE82D12F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52B94-D700-4E8E-8BD5-66D18BECF20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圆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矩形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矩形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矩形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D3EDB-83ED-4E5C-9A14-D9CA5A799DAB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62A24-3913-4A8A-AC9A-CCB47652BE9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D8DF8-436B-445F-853B-67A05F90F999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7FCBD-D17A-4FB2-A40D-CC2FB79A769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18C7-A4C5-41F6-B4BB-009129C6949B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F58C7-6C6C-43E3-BF8D-2D358F7C78C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20022-FD76-49FC-83B3-E8BC440D5989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A9BD4-4088-4D07-A363-7F21ACD0AB3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F4935-6529-47DE-9712-7B652535FDEF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DFDC3-7748-4FC8-B932-0F523942939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圆角矩形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EBC20-045B-473F-BACB-7E3ACC0584DE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AC90-24C8-4262-8879-3F1CAB0FD06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矩形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矩形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845B7-754C-45F2-AEDA-98A81B6767B0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170BC-1EB1-4483-801E-D90C4E66613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标题占位符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29" name="文本占位符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2EF8026-85B8-4F66-A9D8-39A1028A2027}" type="datetimeFigureOut">
              <a:rPr lang="zh-CN" altLang="en-US"/>
              <a:pPr>
                <a:defRPr/>
              </a:pPr>
              <a:t>2015-11-3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6DA3A2EA-5169-47F1-982B-4CB7A455AED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5" r:id="rId2"/>
    <p:sldLayoutId id="2147483673" r:id="rId3"/>
    <p:sldLayoutId id="2147483666" r:id="rId4"/>
    <p:sldLayoutId id="2147483667" r:id="rId5"/>
    <p:sldLayoutId id="2147483668" r:id="rId6"/>
    <p:sldLayoutId id="2147483669" r:id="rId7"/>
    <p:sldLayoutId id="2147483674" r:id="rId8"/>
    <p:sldLayoutId id="2147483675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/>
          <a:ea typeface="幼圆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/>
          <a:ea typeface="幼圆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/>
          <a:ea typeface="幼圆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/>
          <a:ea typeface="幼圆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/>
          <a:ea typeface="幼圆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/>
          <a:ea typeface="幼圆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/>
          <a:ea typeface="幼圆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/>
          <a:ea typeface="幼圆" pitchFamily="49" charset="-122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57313" y="1714500"/>
            <a:ext cx="6400800" cy="1314450"/>
          </a:xfrm>
        </p:spPr>
        <p:txBody>
          <a:bodyPr>
            <a:normAutofit/>
          </a:bodyPr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6000" b="1" dirty="0" smtClean="0">
                <a:solidFill>
                  <a:schemeClr val="bg1"/>
                </a:solidFill>
                <a:latin typeface="+mj-ea"/>
                <a:ea typeface="+mj-ea"/>
              </a:rPr>
              <a:t>家庭中的十大隐患</a:t>
            </a:r>
            <a:endParaRPr lang="zh-CN" altLang="en-US" sz="60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13316" name="标题 1"/>
          <p:cNvSpPr txBox="1">
            <a:spLocks/>
          </p:cNvSpPr>
          <p:nvPr/>
        </p:nvSpPr>
        <p:spPr bwMode="auto">
          <a:xfrm>
            <a:off x="714375" y="4071938"/>
            <a:ext cx="7772400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91440" anchor="ctr"/>
          <a:lstStyle/>
          <a:p>
            <a:pPr algn="ctr">
              <a:lnSpc>
                <a:spcPct val="80000"/>
              </a:lnSpc>
            </a:pPr>
            <a:r>
              <a:rPr lang="zh-CN" altLang="en-US" sz="3600" b="1">
                <a:solidFill>
                  <a:srgbClr val="FF0000"/>
                </a:solidFill>
                <a:latin typeface="Franklin Gothic Book"/>
                <a:ea typeface="幼圆" pitchFamily="49" charset="-122"/>
              </a:rPr>
              <a:t>故事是镜子   安全经验分享是明灯</a:t>
            </a:r>
            <a:r>
              <a:rPr lang="en-US" altLang="zh-CN" sz="3600" b="1">
                <a:solidFill>
                  <a:srgbClr val="C3C1C1"/>
                </a:solidFill>
                <a:latin typeface="Franklin Gothic Book"/>
                <a:ea typeface="幼圆" pitchFamily="49" charset="-122"/>
              </a:rPr>
              <a:t/>
            </a:r>
            <a:br>
              <a:rPr lang="en-US" altLang="zh-CN" sz="3600" b="1">
                <a:solidFill>
                  <a:srgbClr val="C3C1C1"/>
                </a:solidFill>
                <a:latin typeface="Franklin Gothic Book"/>
                <a:ea typeface="幼圆" pitchFamily="49" charset="-122"/>
              </a:rPr>
            </a:br>
            <a:r>
              <a:rPr lang="en-US" altLang="zh-CN" sz="2800">
                <a:solidFill>
                  <a:srgbClr val="C3C1C1"/>
                </a:solidFill>
                <a:latin typeface="Franklin Gothic Book"/>
                <a:ea typeface="幼圆" pitchFamily="49" charset="-122"/>
              </a:rPr>
              <a:t>                   </a:t>
            </a:r>
          </a:p>
          <a:p>
            <a:pPr algn="ctr">
              <a:lnSpc>
                <a:spcPct val="80000"/>
              </a:lnSpc>
            </a:pPr>
            <a:r>
              <a:rPr lang="zh-CN" altLang="en-US" sz="2800" b="1">
                <a:solidFill>
                  <a:srgbClr val="0070C0"/>
                </a:solidFill>
                <a:latin typeface="幼圆" pitchFamily="49" charset="-122"/>
                <a:ea typeface="幼圆" pitchFamily="49" charset="-122"/>
              </a:rPr>
              <a:t>资产安全处</a:t>
            </a:r>
            <a:endParaRPr lang="en-US" altLang="zh-CN" sz="2800" b="1">
              <a:solidFill>
                <a:srgbClr val="0070C0"/>
              </a:solidFill>
              <a:latin typeface="幼圆" pitchFamily="49" charset="-122"/>
              <a:ea typeface="幼圆" pitchFamily="49" charset="-122"/>
            </a:endParaRPr>
          </a:p>
          <a:p>
            <a:pPr algn="ctr">
              <a:lnSpc>
                <a:spcPct val="80000"/>
              </a:lnSpc>
            </a:pPr>
            <a:endParaRPr lang="en-US" altLang="zh-CN" sz="2800" b="1">
              <a:solidFill>
                <a:srgbClr val="0070C0"/>
              </a:solidFill>
              <a:latin typeface="幼圆" pitchFamily="49" charset="-122"/>
              <a:ea typeface="幼圆" pitchFamily="49" charset="-122"/>
            </a:endParaRPr>
          </a:p>
          <a:p>
            <a:pPr algn="ctr">
              <a:lnSpc>
                <a:spcPct val="80000"/>
              </a:lnSpc>
            </a:pPr>
            <a:r>
              <a:rPr lang="en-US" altLang="zh-CN" sz="2800" b="1">
                <a:solidFill>
                  <a:srgbClr val="0070C0"/>
                </a:solidFill>
                <a:latin typeface="幼圆" pitchFamily="49" charset="-122"/>
                <a:ea typeface="幼圆" pitchFamily="49" charset="-122"/>
              </a:rPr>
              <a:t>2015</a:t>
            </a:r>
            <a:r>
              <a:rPr lang="zh-CN" altLang="en-US" sz="2800" b="1">
                <a:solidFill>
                  <a:srgbClr val="0070C0"/>
                </a:solidFill>
                <a:latin typeface="幼圆" pitchFamily="49" charset="-122"/>
                <a:ea typeface="幼圆" pitchFamily="49" charset="-122"/>
              </a:rPr>
              <a:t>年</a:t>
            </a:r>
            <a:r>
              <a:rPr lang="en-US" altLang="zh-CN" sz="2800" b="1">
                <a:solidFill>
                  <a:srgbClr val="0070C0"/>
                </a:solidFill>
                <a:latin typeface="幼圆" pitchFamily="49" charset="-122"/>
                <a:ea typeface="幼圆" pitchFamily="49" charset="-122"/>
              </a:rPr>
              <a:t>03</a:t>
            </a:r>
            <a:r>
              <a:rPr lang="zh-CN" altLang="en-US" sz="2800" b="1">
                <a:solidFill>
                  <a:srgbClr val="0070C0"/>
                </a:solidFill>
                <a:latin typeface="幼圆" pitchFamily="49" charset="-122"/>
                <a:ea typeface="幼圆" pitchFamily="49" charset="-122"/>
              </a:rPr>
              <a:t>月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八、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27%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的家庭瓶装标签与内置物不一致，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15%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的家庭总是如此。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000375"/>
            <a:ext cx="9001125" cy="3857625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 正确的做法：经常检查，保持一致。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九、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22%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的家庭床边放打火机、烟灰缸，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13%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的家庭总是如此。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000375"/>
            <a:ext cx="9144000" cy="3857625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 正确的做法：易燃物远离卧室，尤其是床边。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十、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34%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的家庭大功率电器接在接线板上，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12%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总是如此。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000375"/>
            <a:ext cx="9001125" cy="3857625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 正确的做法：冰箱、抽油烟机、微波炉、电烤箱、空调等应配置专用插座。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pic>
        <p:nvPicPr>
          <p:cNvPr id="25603" name="Picture 2" descr="c:\users\administrator\appdata\roaming\360se6\User Data\temp\u=3490586717,1953006536&amp;fm=23&amp;gp=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50"/>
            <a:ext cx="914400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副标题 2"/>
          <p:cNvSpPr txBox="1">
            <a:spLocks/>
          </p:cNvSpPr>
          <p:nvPr/>
        </p:nvSpPr>
        <p:spPr>
          <a:xfrm>
            <a:off x="0" y="1428750"/>
            <a:ext cx="9144000" cy="135731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zh-CN" altLang="en-US" sz="6600" b="1" dirty="0">
                <a:solidFill>
                  <a:srgbClr val="FF0000"/>
                </a:solidFill>
                <a:latin typeface="+mj-ea"/>
                <a:ea typeface="+mj-ea"/>
              </a:rPr>
              <a:t>幸福家庭，从我做起。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3643313"/>
            <a:ext cx="9144000" cy="1928812"/>
          </a:xfrm>
        </p:spPr>
        <p:txBody>
          <a:bodyPr>
            <a:normAutofit lnSpcReduction="10000"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rgbClr val="0070C0"/>
                </a:solidFill>
              </a:rPr>
              <a:t>          </a:t>
            </a:r>
            <a:r>
              <a:rPr lang="zh-CN" altLang="en-US" sz="4300" b="1" dirty="0" smtClean="0">
                <a:solidFill>
                  <a:srgbClr val="0070C0"/>
                </a:solidFill>
                <a:latin typeface="+mj-ea"/>
                <a:ea typeface="+mj-ea"/>
              </a:rPr>
              <a:t>根据国家公安部消防局信息处理中心</a:t>
            </a:r>
            <a:r>
              <a:rPr lang="en-US" altLang="zh-CN" sz="4300" b="1" dirty="0" smtClean="0">
                <a:solidFill>
                  <a:srgbClr val="0070C0"/>
                </a:solidFill>
                <a:latin typeface="+mj-ea"/>
                <a:ea typeface="+mj-ea"/>
              </a:rPr>
              <a:t>2013</a:t>
            </a:r>
            <a:r>
              <a:rPr lang="zh-CN" altLang="en-US" sz="4300" b="1" dirty="0" smtClean="0">
                <a:solidFill>
                  <a:srgbClr val="0070C0"/>
                </a:solidFill>
                <a:latin typeface="+mj-ea"/>
                <a:ea typeface="+mj-ea"/>
              </a:rPr>
              <a:t>年数据统计我国家庭中普遍存在着十大安全隐患。   </a:t>
            </a:r>
            <a:endParaRPr lang="zh-CN" altLang="en-US" sz="4300" b="1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6" name="副标题 2"/>
          <p:cNvSpPr txBox="1">
            <a:spLocks/>
          </p:cNvSpPr>
          <p:nvPr/>
        </p:nvSpPr>
        <p:spPr>
          <a:xfrm>
            <a:off x="0" y="2000250"/>
            <a:ext cx="9144000" cy="135731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zh-CN" altLang="en-US" sz="3600" b="1" dirty="0">
                <a:solidFill>
                  <a:schemeClr val="bg1"/>
                </a:solidFill>
                <a:latin typeface="+mj-ea"/>
                <a:ea typeface="+mj-ea"/>
              </a:rPr>
              <a:t>权威消息</a:t>
            </a:r>
            <a:r>
              <a:rPr lang="en-US" altLang="zh-CN" sz="3600" b="1" dirty="0">
                <a:solidFill>
                  <a:schemeClr val="bg1"/>
                </a:solidFill>
                <a:latin typeface="+mj-ea"/>
                <a:ea typeface="+mj-ea"/>
              </a:rPr>
              <a:t>《</a:t>
            </a:r>
            <a:r>
              <a:rPr lang="zh-CN" altLang="en-US" sz="3600" b="1" dirty="0">
                <a:solidFill>
                  <a:schemeClr val="bg1"/>
                </a:solidFill>
                <a:latin typeface="+mj-ea"/>
                <a:ea typeface="+mj-ea"/>
              </a:rPr>
              <a:t>中国消防报</a:t>
            </a:r>
            <a:r>
              <a:rPr lang="en-US" altLang="zh-CN" sz="3600" b="1" dirty="0">
                <a:solidFill>
                  <a:schemeClr val="bg1"/>
                </a:solidFill>
                <a:latin typeface="+mj-ea"/>
                <a:ea typeface="+mj-ea"/>
              </a:rPr>
              <a:t>》2014</a:t>
            </a:r>
            <a:r>
              <a:rPr lang="zh-CN" altLang="en-US" sz="3600" b="1" dirty="0">
                <a:solidFill>
                  <a:schemeClr val="bg1"/>
                </a:solidFill>
                <a:latin typeface="+mj-ea"/>
                <a:ea typeface="+mj-ea"/>
              </a:rPr>
              <a:t>年</a:t>
            </a:r>
            <a:r>
              <a:rPr lang="en-US" altLang="zh-CN" sz="3600" b="1" dirty="0">
                <a:solidFill>
                  <a:schemeClr val="bg1"/>
                </a:solidFill>
                <a:latin typeface="+mj-ea"/>
                <a:ea typeface="+mj-ea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+mj-ea"/>
                <a:ea typeface="+mj-ea"/>
              </a:rPr>
              <a:t>月版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一、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90%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的家庭成人在烹饪时会中途走开，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60%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会经常走开。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142875" y="3071813"/>
            <a:ext cx="9001125" cy="3429000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正确的做法：不要随意离开厨房，用完燃气关闭总开关。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二、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70%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的家庭没有烟雾（气体）报警器，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23%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的家庭从未听说过。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000375"/>
            <a:ext cx="9001125" cy="3857625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</a:t>
            </a: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正确的做法：有条件的应尽快安装，并定期检查电池。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三、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60%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的家庭从未规划过火灾逃生路线，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32%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的家庭从未听说过。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000375"/>
            <a:ext cx="9001125" cy="3857625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 正确的做法：每个房间应有</a:t>
            </a:r>
            <a:r>
              <a:rPr lang="en-US" altLang="zh-CN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2</a:t>
            </a: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条逃生路线，要演练，并约好集合地点。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四、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31%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的家庭没有紧急联系电话，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28%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的家庭从未听说过。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000375"/>
            <a:ext cx="9001125" cy="3857625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 正确的做法：全家一起做报警卡：</a:t>
            </a:r>
            <a:r>
              <a:rPr lang="en-US" altLang="zh-CN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119</a:t>
            </a: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、</a:t>
            </a:r>
            <a:r>
              <a:rPr lang="en-US" altLang="zh-CN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120</a:t>
            </a: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及家庭准确地址。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五、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40%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的家庭灭火器放在厨房等火灾“危险地”，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33%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的家庭不知道该放在那里。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000375"/>
            <a:ext cx="9001125" cy="3857625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 正确的做法：放在卧室易取。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六、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34%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的家庭电视机等家用电器从不断电，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26%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的家庭总是如此。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000375"/>
            <a:ext cx="9001125" cy="3857625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 正确的做法：临睡前关闭电源或设置自动关闭时间。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643063"/>
            <a:ext cx="9144000" cy="1357312"/>
          </a:xfrm>
        </p:spPr>
        <p:txBody>
          <a:bodyPr>
            <a:normAutofit/>
          </a:bodyPr>
          <a:lstStyle/>
          <a:p>
            <a:pPr algn="l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    七、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30%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的家庭接线板象“章鱼”，插头“无孔不入”，</a:t>
            </a:r>
            <a:r>
              <a:rPr lang="en-US" altLang="zh-CN" sz="3600" b="1" dirty="0" smtClean="0">
                <a:solidFill>
                  <a:schemeClr val="bg1"/>
                </a:solidFill>
                <a:latin typeface="+mj-ea"/>
                <a:ea typeface="+mj-ea"/>
              </a:rPr>
              <a:t>15%</a:t>
            </a:r>
            <a:r>
              <a:rPr lang="zh-CN" altLang="en-US" sz="3600" b="1" dirty="0" smtClean="0">
                <a:solidFill>
                  <a:schemeClr val="bg1"/>
                </a:solidFill>
                <a:latin typeface="+mj-ea"/>
                <a:ea typeface="+mj-ea"/>
              </a:rPr>
              <a:t>的家庭总是如此。</a:t>
            </a:r>
            <a:endParaRPr lang="zh-CN" altLang="en-US" sz="36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8625" y="0"/>
            <a:ext cx="7772400" cy="1470025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2800" b="1" smtClean="0">
                <a:solidFill>
                  <a:srgbClr val="0070C0"/>
                </a:solidFill>
                <a:latin typeface="+mj-ea"/>
              </a:rPr>
              <a:t>克拉玛依职业技术学院</a:t>
            </a: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/>
            </a:r>
            <a:b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</a:br>
            <a:r>
              <a:rPr altLang="zh-CN" smtClean="0">
                <a:solidFill>
                  <a:schemeClr val="tx2">
                    <a:lumMod val="40000"/>
                    <a:lumOff val="60000"/>
                  </a:schemeClr>
                </a:solidFill>
                <a:latin typeface="+mj-ea"/>
              </a:rPr>
              <a:t>                   </a:t>
            </a:r>
            <a:r>
              <a:rPr lang="zh-CN" altLang="en-US" b="1" smtClean="0">
                <a:solidFill>
                  <a:srgbClr val="0070C0"/>
                </a:solidFill>
                <a:latin typeface="+mj-ea"/>
              </a:rPr>
              <a:t>安全经验分享</a:t>
            </a:r>
            <a:endParaRPr lang="zh-CN" altLang="en-US" b="1">
              <a:solidFill>
                <a:srgbClr val="0070C0"/>
              </a:solidFill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28875" y="4572000"/>
            <a:ext cx="45720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zh-CN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rPr>
            </a:b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0" y="3000375"/>
            <a:ext cx="9001125" cy="3857625"/>
          </a:xfrm>
          <a:prstGeom prst="rect">
            <a:avLst/>
          </a:prstGeom>
        </p:spPr>
        <p:txBody>
          <a:bodyPr bIns="91440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        正确的做法：接线板插头最好不要超过三个。</a:t>
            </a:r>
            <a:endParaRPr lang="en-US" altLang="zh-CN" sz="4400" b="1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94</TotalTime>
  <Words>738</Words>
  <PresentationFormat>全屏显示(4:3)</PresentationFormat>
  <Paragraphs>54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演示文稿设计模板</vt:lpstr>
      </vt:variant>
      <vt:variant>
        <vt:i4>5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Arial</vt:lpstr>
      <vt:lpstr>宋体</vt:lpstr>
      <vt:lpstr>Franklin Gothic Book</vt:lpstr>
      <vt:lpstr>幼圆</vt:lpstr>
      <vt:lpstr>Perpetua</vt:lpstr>
      <vt:lpstr>Wingdings 2</vt:lpstr>
      <vt:lpstr>Calibri</vt:lpstr>
      <vt:lpstr>平衡</vt:lpstr>
      <vt:lpstr>平衡</vt:lpstr>
      <vt:lpstr>平衡</vt:lpstr>
      <vt:lpstr>平衡</vt:lpstr>
      <vt:lpstr>平衡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  <vt:lpstr>克拉玛依职业技术学院                    安全经验分享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微软用户</cp:lastModifiedBy>
  <cp:revision>15</cp:revision>
  <dcterms:created xsi:type="dcterms:W3CDTF">2014-11-16T09:42:52Z</dcterms:created>
  <dcterms:modified xsi:type="dcterms:W3CDTF">2015-11-03T09:16:58Z</dcterms:modified>
</cp:coreProperties>
</file>