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 id="265" r:id="rId7"/>
    <p:sldId id="266" r:id="rId8"/>
    <p:sldId id="267" r:id="rId9"/>
    <p:sldId id="268" r:id="rId10"/>
    <p:sldId id="269" r:id="rId1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华文楷体"/>
      </a:defRPr>
    </a:lvl1pPr>
    <a:lvl2pPr marL="457200" algn="l" rtl="0" fontAlgn="base">
      <a:spcBef>
        <a:spcPct val="0"/>
      </a:spcBef>
      <a:spcAft>
        <a:spcPct val="0"/>
      </a:spcAft>
      <a:defRPr kern="1200">
        <a:solidFill>
          <a:schemeClr val="tx1"/>
        </a:solidFill>
        <a:latin typeface="Arial" charset="0"/>
        <a:ea typeface="宋体" charset="-122"/>
        <a:cs typeface="华文楷体"/>
      </a:defRPr>
    </a:lvl2pPr>
    <a:lvl3pPr marL="914400" algn="l" rtl="0" fontAlgn="base">
      <a:spcBef>
        <a:spcPct val="0"/>
      </a:spcBef>
      <a:spcAft>
        <a:spcPct val="0"/>
      </a:spcAft>
      <a:defRPr kern="1200">
        <a:solidFill>
          <a:schemeClr val="tx1"/>
        </a:solidFill>
        <a:latin typeface="Arial" charset="0"/>
        <a:ea typeface="宋体" charset="-122"/>
        <a:cs typeface="华文楷体"/>
      </a:defRPr>
    </a:lvl3pPr>
    <a:lvl4pPr marL="1371600" algn="l" rtl="0" fontAlgn="base">
      <a:spcBef>
        <a:spcPct val="0"/>
      </a:spcBef>
      <a:spcAft>
        <a:spcPct val="0"/>
      </a:spcAft>
      <a:defRPr kern="1200">
        <a:solidFill>
          <a:schemeClr val="tx1"/>
        </a:solidFill>
        <a:latin typeface="Arial" charset="0"/>
        <a:ea typeface="宋体" charset="-122"/>
        <a:cs typeface="华文楷体"/>
      </a:defRPr>
    </a:lvl4pPr>
    <a:lvl5pPr marL="1828800" algn="l" rtl="0" fontAlgn="base">
      <a:spcBef>
        <a:spcPct val="0"/>
      </a:spcBef>
      <a:spcAft>
        <a:spcPct val="0"/>
      </a:spcAft>
      <a:defRPr kern="1200">
        <a:solidFill>
          <a:schemeClr val="tx1"/>
        </a:solidFill>
        <a:latin typeface="Arial" charset="0"/>
        <a:ea typeface="宋体" charset="-122"/>
        <a:cs typeface="华文楷体"/>
      </a:defRPr>
    </a:lvl5pPr>
    <a:lvl6pPr marL="2286000" algn="l" defTabSz="914400" rtl="0" eaLnBrk="1" latinLnBrk="0" hangingPunct="1">
      <a:defRPr kern="1200">
        <a:solidFill>
          <a:schemeClr val="tx1"/>
        </a:solidFill>
        <a:latin typeface="Arial" charset="0"/>
        <a:ea typeface="宋体" charset="-122"/>
        <a:cs typeface="华文楷体"/>
      </a:defRPr>
    </a:lvl6pPr>
    <a:lvl7pPr marL="2743200" algn="l" defTabSz="914400" rtl="0" eaLnBrk="1" latinLnBrk="0" hangingPunct="1">
      <a:defRPr kern="1200">
        <a:solidFill>
          <a:schemeClr val="tx1"/>
        </a:solidFill>
        <a:latin typeface="Arial" charset="0"/>
        <a:ea typeface="宋体" charset="-122"/>
        <a:cs typeface="华文楷体"/>
      </a:defRPr>
    </a:lvl7pPr>
    <a:lvl8pPr marL="3200400" algn="l" defTabSz="914400" rtl="0" eaLnBrk="1" latinLnBrk="0" hangingPunct="1">
      <a:defRPr kern="1200">
        <a:solidFill>
          <a:schemeClr val="tx1"/>
        </a:solidFill>
        <a:latin typeface="Arial" charset="0"/>
        <a:ea typeface="宋体" charset="-122"/>
        <a:cs typeface="华文楷体"/>
      </a:defRPr>
    </a:lvl8pPr>
    <a:lvl9pPr marL="3657600" algn="l" defTabSz="914400" rtl="0" eaLnBrk="1" latinLnBrk="0" hangingPunct="1">
      <a:defRPr kern="1200">
        <a:solidFill>
          <a:schemeClr val="tx1"/>
        </a:solidFill>
        <a:latin typeface="Arial" charset="0"/>
        <a:ea typeface="宋体" charset="-122"/>
        <a:cs typeface="华文楷体"/>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36B"/>
    <a:srgbClr val="0707B9"/>
    <a:srgbClr val="0A056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7" d="100"/>
          <a:sy n="117"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直接连接符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29" name="标题 28"/>
          <p:cNvSpPr>
            <a:spLocks noGrp="1"/>
          </p:cNvSpPr>
          <p:nvPr>
            <p:ph type="ctrTitle"/>
          </p:nvPr>
        </p:nvSpPr>
        <p:spPr>
          <a:xfrm>
            <a:off x="381000" y="4853411"/>
            <a:ext cx="8458200" cy="1222375"/>
          </a:xfrm>
        </p:spPr>
        <p:txBody>
          <a:bodyPr anchor="t"/>
          <a:lstStyle/>
          <a:p>
            <a:r>
              <a:rPr lang="zh-CN" altLang="en-US" smtClean="0"/>
              <a:t>单击此处编辑母版标题样式</a:t>
            </a:r>
            <a:endParaRPr lang="en-US"/>
          </a:p>
        </p:txBody>
      </p:sp>
      <p:sp>
        <p:nvSpPr>
          <p:cNvPr id="9" name="副标题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smtClean="0"/>
              <a:t>单击此处编辑母版副标题样式</a:t>
            </a:r>
            <a:endParaRPr lang="en-US"/>
          </a:p>
        </p:txBody>
      </p:sp>
      <p:sp>
        <p:nvSpPr>
          <p:cNvPr id="5" name="日期占位符 15"/>
          <p:cNvSpPr>
            <a:spLocks noGrp="1"/>
          </p:cNvSpPr>
          <p:nvPr>
            <p:ph type="dt" sz="half" idx="10"/>
          </p:nvPr>
        </p:nvSpPr>
        <p:spPr/>
        <p:txBody>
          <a:bodyPr/>
          <a:lstStyle>
            <a:lvl1pPr>
              <a:defRPr/>
            </a:lvl1pPr>
          </a:lstStyle>
          <a:p>
            <a:pPr>
              <a:defRPr/>
            </a:pPr>
            <a:fld id="{9FF85628-9C40-49EE-92E7-B17BB7BD4B9F}" type="datetimeFigureOut">
              <a:rPr lang="zh-CN" altLang="en-US"/>
              <a:pPr>
                <a:defRPr/>
              </a:pPr>
              <a:t>2015-11-3</a:t>
            </a:fld>
            <a:endParaRPr lang="zh-CN" altLang="en-US"/>
          </a:p>
        </p:txBody>
      </p:sp>
      <p:sp>
        <p:nvSpPr>
          <p:cNvPr id="6" name="页脚占位符 1"/>
          <p:cNvSpPr>
            <a:spLocks noGrp="1"/>
          </p:cNvSpPr>
          <p:nvPr>
            <p:ph type="ftr" sz="quarter" idx="11"/>
          </p:nvPr>
        </p:nvSpPr>
        <p:spPr/>
        <p:txBody>
          <a:bodyPr/>
          <a:lstStyle>
            <a:lvl1pPr>
              <a:defRPr/>
            </a:lvl1pPr>
          </a:lstStyle>
          <a:p>
            <a:pPr>
              <a:defRPr/>
            </a:pPr>
            <a:endParaRPr lang="zh-CN" altLang="en-US"/>
          </a:p>
        </p:txBody>
      </p:sp>
      <p:sp>
        <p:nvSpPr>
          <p:cNvPr id="7" name="灯片编号占位符 14"/>
          <p:cNvSpPr>
            <a:spLocks noGrp="1"/>
          </p:cNvSpPr>
          <p:nvPr>
            <p:ph type="sldNum" sz="quarter" idx="12"/>
          </p:nvPr>
        </p:nvSpPr>
        <p:spPr>
          <a:xfrm>
            <a:off x="8229600" y="6473825"/>
            <a:ext cx="758825" cy="247650"/>
          </a:xfrm>
        </p:spPr>
        <p:txBody>
          <a:bodyPr/>
          <a:lstStyle>
            <a:lvl1pPr>
              <a:defRPr/>
            </a:lvl1pPr>
          </a:lstStyle>
          <a:p>
            <a:pPr>
              <a:defRPr/>
            </a:pPr>
            <a:fld id="{812F8737-70A0-4246-BE55-2F93419AE69C}"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10"/>
          <p:cNvSpPr>
            <a:spLocks noGrp="1"/>
          </p:cNvSpPr>
          <p:nvPr>
            <p:ph type="dt" sz="half" idx="10"/>
          </p:nvPr>
        </p:nvSpPr>
        <p:spPr/>
        <p:txBody>
          <a:bodyPr/>
          <a:lstStyle>
            <a:lvl1pPr>
              <a:defRPr/>
            </a:lvl1pPr>
          </a:lstStyle>
          <a:p>
            <a:pPr>
              <a:defRPr/>
            </a:pPr>
            <a:fld id="{C81E0921-0E9D-4D4C-B5D7-C814C286669C}" type="datetimeFigureOut">
              <a:rPr lang="zh-CN" altLang="en-US"/>
              <a:pPr>
                <a:defRPr/>
              </a:pPr>
              <a:t>2015-11-3</a:t>
            </a:fld>
            <a:endParaRPr lang="zh-CN" altLang="en-US"/>
          </a:p>
        </p:txBody>
      </p:sp>
      <p:sp>
        <p:nvSpPr>
          <p:cNvPr id="5" name="页脚占位符 27"/>
          <p:cNvSpPr>
            <a:spLocks noGrp="1"/>
          </p:cNvSpPr>
          <p:nvPr>
            <p:ph type="ftr" sz="quarter" idx="11"/>
          </p:nvPr>
        </p:nvSpPr>
        <p:spPr/>
        <p:txBody>
          <a:bodyPr/>
          <a:lstStyle>
            <a:lvl1pPr>
              <a:defRPr/>
            </a:lvl1pPr>
          </a:lstStyle>
          <a:p>
            <a:pPr>
              <a:defRPr/>
            </a:pPr>
            <a:endParaRPr lang="zh-CN" altLang="en-US"/>
          </a:p>
        </p:txBody>
      </p:sp>
      <p:sp>
        <p:nvSpPr>
          <p:cNvPr id="6" name="灯片编号占位符 4"/>
          <p:cNvSpPr>
            <a:spLocks noGrp="1"/>
          </p:cNvSpPr>
          <p:nvPr>
            <p:ph type="sldNum" sz="quarter" idx="12"/>
          </p:nvPr>
        </p:nvSpPr>
        <p:spPr/>
        <p:txBody>
          <a:bodyPr/>
          <a:lstStyle>
            <a:lvl1pPr>
              <a:defRPr/>
            </a:lvl1pPr>
          </a:lstStyle>
          <a:p>
            <a:pPr>
              <a:defRPr/>
            </a:pPr>
            <a:fld id="{35B7FBDF-5467-4C84-8681-5DAF05EADD9B}"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549276"/>
            <a:ext cx="1828800" cy="5851525"/>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549276"/>
            <a:ext cx="6248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lvl1pPr>
              <a:defRPr/>
            </a:lvl1pPr>
          </a:lstStyle>
          <a:p>
            <a:pPr>
              <a:defRPr/>
            </a:pPr>
            <a:fld id="{33D47443-4E73-4DE7-944A-791E603BD722}" type="datetimeFigureOut">
              <a:rPr lang="zh-CN" altLang="en-US"/>
              <a:pPr>
                <a:defRPr/>
              </a:pPr>
              <a:t>2015-11-3</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551FE2C-3207-4C21-96E8-28B9F870A999}"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2" name="标题 21"/>
          <p:cNvSpPr>
            <a:spLocks noGrp="1"/>
          </p:cNvSpPr>
          <p:nvPr>
            <p:ph type="title"/>
          </p:nvPr>
        </p:nvSpPr>
        <p:spPr/>
        <p:txBody>
          <a:bodyPr/>
          <a:lstStyle/>
          <a:p>
            <a:r>
              <a:rPr lang="zh-CN" altLang="en-US" smtClean="0"/>
              <a:t>单击此处编辑母版标题样式</a:t>
            </a:r>
            <a:endParaRPr lang="en-US"/>
          </a:p>
        </p:txBody>
      </p:sp>
      <p:sp>
        <p:nvSpPr>
          <p:cNvPr id="27" name="内容占位符 26"/>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24"/>
          <p:cNvSpPr>
            <a:spLocks noGrp="1"/>
          </p:cNvSpPr>
          <p:nvPr>
            <p:ph type="dt" sz="half" idx="10"/>
          </p:nvPr>
        </p:nvSpPr>
        <p:spPr/>
        <p:txBody>
          <a:bodyPr/>
          <a:lstStyle>
            <a:lvl1pPr>
              <a:defRPr/>
            </a:lvl1pPr>
          </a:lstStyle>
          <a:p>
            <a:pPr>
              <a:defRPr/>
            </a:pPr>
            <a:fld id="{0CF9E2D7-4D31-4960-97C3-F0D91017E56C}" type="datetimeFigureOut">
              <a:rPr lang="zh-CN" altLang="en-US"/>
              <a:pPr>
                <a:defRPr/>
              </a:pPr>
              <a:t>2015-11-3</a:t>
            </a:fld>
            <a:endParaRPr lang="zh-CN" altLang="en-US"/>
          </a:p>
        </p:txBody>
      </p:sp>
      <p:sp>
        <p:nvSpPr>
          <p:cNvPr id="5" name="页脚占位符 18"/>
          <p:cNvSpPr>
            <a:spLocks noGrp="1"/>
          </p:cNvSpPr>
          <p:nvPr>
            <p:ph type="ftr" sz="quarter" idx="11"/>
          </p:nvPr>
        </p:nvSpPr>
        <p:spPr>
          <a:xfrm>
            <a:off x="3581400" y="76200"/>
            <a:ext cx="2895600" cy="288925"/>
          </a:xfrm>
        </p:spPr>
        <p:txBody>
          <a:bodyPr/>
          <a:lstStyle>
            <a:lvl1pPr>
              <a:defRPr/>
            </a:lvl1pPr>
          </a:lstStyle>
          <a:p>
            <a:pPr>
              <a:defRPr/>
            </a:pPr>
            <a:endParaRPr lang="zh-CN" altLang="en-US"/>
          </a:p>
        </p:txBody>
      </p:sp>
      <p:sp>
        <p:nvSpPr>
          <p:cNvPr id="6" name="灯片编号占位符 15"/>
          <p:cNvSpPr>
            <a:spLocks noGrp="1"/>
          </p:cNvSpPr>
          <p:nvPr>
            <p:ph type="sldNum" sz="quarter" idx="12"/>
          </p:nvPr>
        </p:nvSpPr>
        <p:spPr>
          <a:xfrm>
            <a:off x="8229600" y="6473825"/>
            <a:ext cx="758825" cy="247650"/>
          </a:xfrm>
        </p:spPr>
        <p:txBody>
          <a:bodyPr/>
          <a:lstStyle>
            <a:lvl1pPr>
              <a:defRPr/>
            </a:lvl1pPr>
          </a:lstStyle>
          <a:p>
            <a:pPr>
              <a:defRPr/>
            </a:pPr>
            <a:fld id="{8528C9EB-BDB8-459D-9A0C-8A87ADD436B4}"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4" name="直接连接符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6" name="文本占位符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smtClean="0"/>
              <a:t>单击此处编辑母版文本样式</a:t>
            </a:r>
          </a:p>
        </p:txBody>
      </p:sp>
      <p:sp>
        <p:nvSpPr>
          <p:cNvPr id="8" name="标题 7"/>
          <p:cNvSpPr>
            <a:spLocks noGrp="1"/>
          </p:cNvSpPr>
          <p:nvPr>
            <p:ph type="title"/>
          </p:nvPr>
        </p:nvSpPr>
        <p:spPr>
          <a:xfrm>
            <a:off x="180475" y="2947085"/>
            <a:ext cx="8686800" cy="1184825"/>
          </a:xfrm>
        </p:spPr>
        <p:txBody>
          <a:bodyPr rtlCol="0" anchor="t"/>
          <a:lstStyle>
            <a:lvl1pPr algn="r">
              <a:defRPr/>
            </a:lvl1pPr>
          </a:lstStyle>
          <a:p>
            <a:r>
              <a:rPr lang="zh-CN" altLang="en-US" smtClean="0"/>
              <a:t>单击此处编辑母版标题样式</a:t>
            </a:r>
            <a:endParaRPr lang="en-US"/>
          </a:p>
        </p:txBody>
      </p:sp>
      <p:sp>
        <p:nvSpPr>
          <p:cNvPr id="5" name="日期占位符 18"/>
          <p:cNvSpPr>
            <a:spLocks noGrp="1"/>
          </p:cNvSpPr>
          <p:nvPr>
            <p:ph type="dt" sz="half" idx="10"/>
          </p:nvPr>
        </p:nvSpPr>
        <p:spPr/>
        <p:txBody>
          <a:bodyPr/>
          <a:lstStyle>
            <a:lvl1pPr>
              <a:defRPr/>
            </a:lvl1pPr>
          </a:lstStyle>
          <a:p>
            <a:pPr>
              <a:defRPr/>
            </a:pPr>
            <a:fld id="{34C9D04A-B5D7-4F3F-AAF3-5D68DA3CB739}" type="datetimeFigureOut">
              <a:rPr lang="zh-CN" altLang="en-US"/>
              <a:pPr>
                <a:defRPr/>
              </a:pPr>
              <a:t>2015-11-3</a:t>
            </a:fld>
            <a:endParaRPr lang="zh-CN" altLang="en-US"/>
          </a:p>
        </p:txBody>
      </p:sp>
      <p:sp>
        <p:nvSpPr>
          <p:cNvPr id="7" name="页脚占位符 10"/>
          <p:cNvSpPr>
            <a:spLocks noGrp="1"/>
          </p:cNvSpPr>
          <p:nvPr>
            <p:ph type="ftr" sz="quarter" idx="11"/>
          </p:nvPr>
        </p:nvSpPr>
        <p:spPr/>
        <p:txBody>
          <a:bodyPr/>
          <a:lstStyle>
            <a:lvl1pPr>
              <a:defRPr/>
            </a:lvl1pPr>
          </a:lstStyle>
          <a:p>
            <a:pPr>
              <a:defRPr/>
            </a:pPr>
            <a:endParaRPr lang="zh-CN" altLang="en-US"/>
          </a:p>
        </p:txBody>
      </p:sp>
      <p:sp>
        <p:nvSpPr>
          <p:cNvPr id="9" name="灯片编号占位符 15"/>
          <p:cNvSpPr>
            <a:spLocks noGrp="1"/>
          </p:cNvSpPr>
          <p:nvPr>
            <p:ph type="sldNum" sz="quarter" idx="12"/>
          </p:nvPr>
        </p:nvSpPr>
        <p:spPr/>
        <p:txBody>
          <a:bodyPr/>
          <a:lstStyle>
            <a:lvl1pPr>
              <a:defRPr/>
            </a:lvl1pPr>
          </a:lstStyle>
          <a:p>
            <a:pPr>
              <a:defRPr/>
            </a:pPr>
            <a:fld id="{87C882AD-171F-4A98-A7ED-338E64F4B201}"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0" name="标题 19"/>
          <p:cNvSpPr>
            <a:spLocks noGrp="1"/>
          </p:cNvSpPr>
          <p:nvPr>
            <p:ph type="title"/>
          </p:nvPr>
        </p:nvSpPr>
        <p:spPr>
          <a:xfrm>
            <a:off x="301752" y="457200"/>
            <a:ext cx="8686800" cy="841248"/>
          </a:xfrm>
        </p:spPr>
        <p:txBody>
          <a:bodyPr/>
          <a:lstStyle/>
          <a:p>
            <a:r>
              <a:rPr lang="zh-CN" altLang="en-US" smtClean="0"/>
              <a:t>单击此处编辑母版标题样式</a:t>
            </a:r>
            <a:endParaRPr lang="en-US"/>
          </a:p>
        </p:txBody>
      </p:sp>
      <p:sp>
        <p:nvSpPr>
          <p:cNvPr id="14" name="内容占位符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13" name="内容占位符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10"/>
          <p:cNvSpPr>
            <a:spLocks noGrp="1"/>
          </p:cNvSpPr>
          <p:nvPr>
            <p:ph type="dt" sz="half" idx="10"/>
          </p:nvPr>
        </p:nvSpPr>
        <p:spPr/>
        <p:txBody>
          <a:bodyPr/>
          <a:lstStyle>
            <a:lvl1pPr>
              <a:defRPr/>
            </a:lvl1pPr>
          </a:lstStyle>
          <a:p>
            <a:pPr>
              <a:defRPr/>
            </a:pPr>
            <a:fld id="{854533D3-3D8A-4793-BF67-B26C46CCDCF9}" type="datetimeFigureOut">
              <a:rPr lang="zh-CN" altLang="en-US"/>
              <a:pPr>
                <a:defRPr/>
              </a:pPr>
              <a:t>2015-11-3</a:t>
            </a:fld>
            <a:endParaRPr lang="zh-CN" altLang="en-US"/>
          </a:p>
        </p:txBody>
      </p:sp>
      <p:sp>
        <p:nvSpPr>
          <p:cNvPr id="6" name="页脚占位符 27"/>
          <p:cNvSpPr>
            <a:spLocks noGrp="1"/>
          </p:cNvSpPr>
          <p:nvPr>
            <p:ph type="ftr" sz="quarter" idx="11"/>
          </p:nvPr>
        </p:nvSpPr>
        <p:spPr/>
        <p:txBody>
          <a:bodyPr/>
          <a:lstStyle>
            <a:lvl1pPr>
              <a:defRPr/>
            </a:lvl1pPr>
          </a:lstStyle>
          <a:p>
            <a:pPr>
              <a:defRPr/>
            </a:pPr>
            <a:endParaRPr lang="zh-CN" altLang="en-US"/>
          </a:p>
        </p:txBody>
      </p:sp>
      <p:sp>
        <p:nvSpPr>
          <p:cNvPr id="7" name="灯片编号占位符 4"/>
          <p:cNvSpPr>
            <a:spLocks noGrp="1"/>
          </p:cNvSpPr>
          <p:nvPr>
            <p:ph type="sldNum" sz="quarter" idx="12"/>
          </p:nvPr>
        </p:nvSpPr>
        <p:spPr/>
        <p:txBody>
          <a:bodyPr/>
          <a:lstStyle>
            <a:lvl1pPr>
              <a:defRPr/>
            </a:lvl1pPr>
          </a:lstStyle>
          <a:p>
            <a:pPr>
              <a:defRPr/>
            </a:pPr>
            <a:fld id="{908D1675-8A32-491A-9BA4-C279C653FFFA}"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7" name="直接连接符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29" name="标题 28"/>
          <p:cNvSpPr>
            <a:spLocks noGrp="1"/>
          </p:cNvSpPr>
          <p:nvPr>
            <p:ph type="title"/>
          </p:nvPr>
        </p:nvSpPr>
        <p:spPr>
          <a:xfrm>
            <a:off x="304800" y="5410200"/>
            <a:ext cx="8610600" cy="882650"/>
          </a:xfrm>
        </p:spPr>
        <p:txBody>
          <a:bodyPr/>
          <a:lstStyle>
            <a:lvl1pPr>
              <a:defRPr/>
            </a:lvl1pPr>
          </a:lstStyle>
          <a:p>
            <a:r>
              <a:rPr lang="zh-CN" altLang="en-US" smtClean="0"/>
              <a:t>单击此处编辑母版标题样式</a:t>
            </a:r>
            <a:endParaRPr lang="en-US"/>
          </a:p>
        </p:txBody>
      </p:sp>
      <p:sp>
        <p:nvSpPr>
          <p:cNvPr id="13" name="文本占位符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zh-CN" altLang="en-US" smtClean="0"/>
              <a:t>单击此处编辑母版文本样式</a:t>
            </a:r>
          </a:p>
        </p:txBody>
      </p:sp>
      <p:sp>
        <p:nvSpPr>
          <p:cNvPr id="25" name="文本占位符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zh-CN" altLang="en-US" smtClean="0"/>
              <a:t>单击此处编辑母版文本样式</a:t>
            </a:r>
          </a:p>
        </p:txBody>
      </p:sp>
      <p:sp>
        <p:nvSpPr>
          <p:cNvPr id="4" name="内容占位符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28" name="内容占位符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8" name="日期占位符 9"/>
          <p:cNvSpPr>
            <a:spLocks noGrp="1"/>
          </p:cNvSpPr>
          <p:nvPr>
            <p:ph type="dt" sz="half" idx="10"/>
          </p:nvPr>
        </p:nvSpPr>
        <p:spPr/>
        <p:txBody>
          <a:bodyPr/>
          <a:lstStyle>
            <a:lvl1pPr>
              <a:defRPr/>
            </a:lvl1pPr>
          </a:lstStyle>
          <a:p>
            <a:pPr>
              <a:defRPr/>
            </a:pPr>
            <a:fld id="{01C9672F-D353-4D33-A6CB-ECA4E539E8BB}" type="datetimeFigureOut">
              <a:rPr lang="zh-CN" altLang="en-US"/>
              <a:pPr>
                <a:defRPr/>
              </a:pPr>
              <a:t>2015-11-3</a:t>
            </a:fld>
            <a:endParaRPr lang="zh-CN" altLang="en-US"/>
          </a:p>
        </p:txBody>
      </p:sp>
      <p:sp>
        <p:nvSpPr>
          <p:cNvPr id="9" name="页脚占位符 5"/>
          <p:cNvSpPr>
            <a:spLocks noGrp="1"/>
          </p:cNvSpPr>
          <p:nvPr>
            <p:ph type="ftr" sz="quarter" idx="11"/>
          </p:nvPr>
        </p:nvSpPr>
        <p:spPr/>
        <p:txBody>
          <a:bodyPr/>
          <a:lstStyle>
            <a:lvl1pPr>
              <a:defRPr/>
            </a:lvl1pPr>
          </a:lstStyle>
          <a:p>
            <a:pPr>
              <a:defRPr/>
            </a:pPr>
            <a:endParaRPr lang="zh-CN" altLang="en-US"/>
          </a:p>
        </p:txBody>
      </p:sp>
      <p:sp>
        <p:nvSpPr>
          <p:cNvPr id="10" name="灯片编号占位符 6"/>
          <p:cNvSpPr>
            <a:spLocks noGrp="1"/>
          </p:cNvSpPr>
          <p:nvPr>
            <p:ph type="sldNum" sz="quarter" idx="12"/>
          </p:nvPr>
        </p:nvSpPr>
        <p:spPr>
          <a:xfrm>
            <a:off x="8229600" y="6477000"/>
            <a:ext cx="762000" cy="247650"/>
          </a:xfrm>
        </p:spPr>
        <p:txBody>
          <a:bodyPr/>
          <a:lstStyle>
            <a:lvl1pPr>
              <a:defRPr/>
            </a:lvl1pPr>
          </a:lstStyle>
          <a:p>
            <a:pPr>
              <a:defRPr/>
            </a:pPr>
            <a:fld id="{8B7BEF86-178D-4500-8109-B80D714A0D5C}"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0" name="标题 29"/>
          <p:cNvSpPr>
            <a:spLocks noGrp="1"/>
          </p:cNvSpPr>
          <p:nvPr>
            <p:ph type="title"/>
          </p:nvPr>
        </p:nvSpPr>
        <p:spPr>
          <a:xfrm>
            <a:off x="301752" y="457200"/>
            <a:ext cx="8686800" cy="841248"/>
          </a:xfrm>
        </p:spPr>
        <p:txBody>
          <a:bodyPr/>
          <a:lstStyle/>
          <a:p>
            <a:r>
              <a:rPr lang="zh-CN" altLang="en-US" smtClean="0"/>
              <a:t>单击此处编辑母版标题样式</a:t>
            </a:r>
            <a:endParaRPr lang="en-US"/>
          </a:p>
        </p:txBody>
      </p:sp>
      <p:sp>
        <p:nvSpPr>
          <p:cNvPr id="3" name="日期占位符 10"/>
          <p:cNvSpPr>
            <a:spLocks noGrp="1"/>
          </p:cNvSpPr>
          <p:nvPr>
            <p:ph type="dt" sz="half" idx="10"/>
          </p:nvPr>
        </p:nvSpPr>
        <p:spPr/>
        <p:txBody>
          <a:bodyPr/>
          <a:lstStyle>
            <a:lvl1pPr>
              <a:defRPr/>
            </a:lvl1pPr>
          </a:lstStyle>
          <a:p>
            <a:pPr>
              <a:defRPr/>
            </a:pPr>
            <a:fld id="{4FAB5D7B-ED30-46DF-879B-D2833A0BDC1A}" type="datetimeFigureOut">
              <a:rPr lang="zh-CN" altLang="en-US"/>
              <a:pPr>
                <a:defRPr/>
              </a:pPr>
              <a:t>2015-11-3</a:t>
            </a:fld>
            <a:endParaRPr lang="zh-CN" altLang="en-US"/>
          </a:p>
        </p:txBody>
      </p:sp>
      <p:sp>
        <p:nvSpPr>
          <p:cNvPr id="4" name="页脚占位符 27"/>
          <p:cNvSpPr>
            <a:spLocks noGrp="1"/>
          </p:cNvSpPr>
          <p:nvPr>
            <p:ph type="ftr" sz="quarter" idx="11"/>
          </p:nvPr>
        </p:nvSpPr>
        <p:spPr/>
        <p:txBody>
          <a:bodyPr/>
          <a:lstStyle>
            <a:lvl1pPr>
              <a:defRPr/>
            </a:lvl1pPr>
          </a:lstStyle>
          <a:p>
            <a:pPr>
              <a:defRPr/>
            </a:pPr>
            <a:endParaRPr lang="zh-CN" altLang="en-US"/>
          </a:p>
        </p:txBody>
      </p:sp>
      <p:sp>
        <p:nvSpPr>
          <p:cNvPr id="5" name="灯片编号占位符 4"/>
          <p:cNvSpPr>
            <a:spLocks noGrp="1"/>
          </p:cNvSpPr>
          <p:nvPr>
            <p:ph type="sldNum" sz="quarter" idx="12"/>
          </p:nvPr>
        </p:nvSpPr>
        <p:spPr/>
        <p:txBody>
          <a:bodyPr/>
          <a:lstStyle>
            <a:lvl1pPr>
              <a:defRPr/>
            </a:lvl1pPr>
          </a:lstStyle>
          <a:p>
            <a:pPr>
              <a:defRPr/>
            </a:pPr>
            <a:fld id="{D72CE065-04AE-42E2-874C-4D4696E08247}"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2"/>
          <p:cNvSpPr>
            <a:spLocks noGrp="1"/>
          </p:cNvSpPr>
          <p:nvPr>
            <p:ph type="dt" sz="half" idx="10"/>
          </p:nvPr>
        </p:nvSpPr>
        <p:spPr/>
        <p:txBody>
          <a:bodyPr/>
          <a:lstStyle>
            <a:lvl1pPr>
              <a:defRPr/>
            </a:lvl1pPr>
          </a:lstStyle>
          <a:p>
            <a:pPr>
              <a:defRPr/>
            </a:pPr>
            <a:fld id="{79D2A9AE-6E86-44D5-8DDF-679BACD356C1}" type="datetimeFigureOut">
              <a:rPr lang="zh-CN" altLang="en-US"/>
              <a:pPr>
                <a:defRPr/>
              </a:pPr>
              <a:t>2015-11-3</a:t>
            </a:fld>
            <a:endParaRPr lang="zh-CN" altLang="en-US"/>
          </a:p>
        </p:txBody>
      </p:sp>
      <p:sp>
        <p:nvSpPr>
          <p:cNvPr id="3" name="页脚占位符 23"/>
          <p:cNvSpPr>
            <a:spLocks noGrp="1"/>
          </p:cNvSpPr>
          <p:nvPr>
            <p:ph type="ftr" sz="quarter" idx="11"/>
          </p:nvPr>
        </p:nvSpPr>
        <p:spPr/>
        <p:txBody>
          <a:bodyPr/>
          <a:lstStyle>
            <a:lvl1pPr>
              <a:defRPr/>
            </a:lvl1pPr>
          </a:lstStyle>
          <a:p>
            <a:pPr>
              <a:defRPr/>
            </a:pPr>
            <a:endParaRPr lang="zh-CN" altLang="en-US"/>
          </a:p>
        </p:txBody>
      </p:sp>
      <p:sp>
        <p:nvSpPr>
          <p:cNvPr id="4" name="灯片编号占位符 6"/>
          <p:cNvSpPr>
            <a:spLocks noGrp="1"/>
          </p:cNvSpPr>
          <p:nvPr>
            <p:ph type="sldNum" sz="quarter" idx="12"/>
          </p:nvPr>
        </p:nvSpPr>
        <p:spPr/>
        <p:txBody>
          <a:bodyPr/>
          <a:lstStyle>
            <a:lvl1pPr>
              <a:defRPr/>
            </a:lvl1pPr>
          </a:lstStyle>
          <a:p>
            <a:pPr>
              <a:defRPr/>
            </a:pPr>
            <a:fld id="{E7CB4CA7-35AB-49C6-B5A7-F73B246D1A1E}"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12" name="标题 11"/>
          <p:cNvSpPr>
            <a:spLocks noGrp="1"/>
          </p:cNvSpPr>
          <p:nvPr>
            <p:ph type="title"/>
          </p:nvPr>
        </p:nvSpPr>
        <p:spPr>
          <a:xfrm>
            <a:off x="457200" y="5486400"/>
            <a:ext cx="8458200" cy="520700"/>
          </a:xfrm>
        </p:spPr>
        <p:txBody>
          <a:bodyPr/>
          <a:lstStyle>
            <a:lvl1pPr algn="l">
              <a:buNone/>
              <a:defRPr sz="2000" b="1"/>
            </a:lvl1pPr>
          </a:lstStyle>
          <a:p>
            <a:r>
              <a:rPr lang="zh-CN" altLang="en-US" smtClean="0"/>
              <a:t>单击此处编辑母版标题样式</a:t>
            </a:r>
            <a:endParaRPr lang="en-US"/>
          </a:p>
        </p:txBody>
      </p:sp>
      <p:sp>
        <p:nvSpPr>
          <p:cNvPr id="26" name="文本占位符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zh-CN" altLang="en-US" smtClean="0"/>
              <a:t>单击此处编辑母版文本样式</a:t>
            </a:r>
          </a:p>
        </p:txBody>
      </p:sp>
      <p:sp>
        <p:nvSpPr>
          <p:cNvPr id="14" name="内容占位符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日期占位符 24"/>
          <p:cNvSpPr>
            <a:spLocks noGrp="1"/>
          </p:cNvSpPr>
          <p:nvPr>
            <p:ph type="dt" sz="half" idx="10"/>
          </p:nvPr>
        </p:nvSpPr>
        <p:spPr/>
        <p:txBody>
          <a:bodyPr/>
          <a:lstStyle>
            <a:lvl1pPr>
              <a:defRPr/>
            </a:lvl1pPr>
          </a:lstStyle>
          <a:p>
            <a:pPr>
              <a:defRPr/>
            </a:pPr>
            <a:fld id="{5F9D3ADB-C1B0-4F14-A008-10E3C8F5EFEA}" type="datetimeFigureOut">
              <a:rPr lang="zh-CN" altLang="en-US"/>
              <a:pPr>
                <a:defRPr/>
              </a:pPr>
              <a:t>2015-11-3</a:t>
            </a:fld>
            <a:endParaRPr lang="zh-CN" altLang="en-US"/>
          </a:p>
        </p:txBody>
      </p:sp>
      <p:sp>
        <p:nvSpPr>
          <p:cNvPr id="7" name="页脚占位符 28"/>
          <p:cNvSpPr>
            <a:spLocks noGrp="1"/>
          </p:cNvSpPr>
          <p:nvPr>
            <p:ph type="ftr" sz="quarter" idx="11"/>
          </p:nvPr>
        </p:nvSpPr>
        <p:spPr/>
        <p:txBody>
          <a:bodyPr/>
          <a:lstStyle>
            <a:lvl1pPr>
              <a:defRPr/>
            </a:lvl1pPr>
          </a:lstStyle>
          <a:p>
            <a:pPr>
              <a:defRPr/>
            </a:pPr>
            <a:endParaRPr lang="zh-CN" altLang="en-US"/>
          </a:p>
        </p:txBody>
      </p:sp>
      <p:sp>
        <p:nvSpPr>
          <p:cNvPr id="8" name="灯片编号占位符 6"/>
          <p:cNvSpPr>
            <a:spLocks noGrp="1"/>
          </p:cNvSpPr>
          <p:nvPr>
            <p:ph type="sldNum" sz="quarter" idx="12"/>
          </p:nvPr>
        </p:nvSpPr>
        <p:spPr/>
        <p:txBody>
          <a:bodyPr/>
          <a:lstStyle>
            <a:lvl1pPr>
              <a:defRPr/>
            </a:lvl1pPr>
          </a:lstStyle>
          <a:p>
            <a:pPr>
              <a:defRPr/>
            </a:pPr>
            <a:fld id="{9E4BF284-F3A8-4BA1-A1E5-A26F4E5EA46E}"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3" name="图片占位符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zh-CN" altLang="en-US" noProof="0" smtClean="0"/>
              <a:t>单击图标添加图片</a:t>
            </a:r>
            <a:endParaRPr lang="en-US" noProof="0" dirty="0"/>
          </a:p>
        </p:txBody>
      </p:sp>
      <p:sp>
        <p:nvSpPr>
          <p:cNvPr id="17" name="标题 16"/>
          <p:cNvSpPr>
            <a:spLocks noGrp="1"/>
          </p:cNvSpPr>
          <p:nvPr>
            <p:ph type="title"/>
          </p:nvPr>
        </p:nvSpPr>
        <p:spPr>
          <a:xfrm>
            <a:off x="381000" y="4993760"/>
            <a:ext cx="5867400" cy="522288"/>
          </a:xfrm>
        </p:spPr>
        <p:txBody>
          <a:bodyPr/>
          <a:lstStyle>
            <a:lvl1pPr algn="l">
              <a:buNone/>
              <a:defRPr sz="2000" b="1"/>
            </a:lvl1pPr>
          </a:lstStyle>
          <a:p>
            <a:r>
              <a:rPr lang="zh-CN" altLang="en-US" smtClean="0"/>
              <a:t>单击此处编辑母版标题样式</a:t>
            </a:r>
            <a:endParaRPr lang="en-US"/>
          </a:p>
        </p:txBody>
      </p:sp>
      <p:sp>
        <p:nvSpPr>
          <p:cNvPr id="26" name="文本占位符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zh-CN" altLang="en-US" smtClean="0"/>
              <a:t>单击此处编辑母版文本样式</a:t>
            </a:r>
          </a:p>
        </p:txBody>
      </p:sp>
      <p:sp>
        <p:nvSpPr>
          <p:cNvPr id="5" name="日期占位符 6"/>
          <p:cNvSpPr>
            <a:spLocks noGrp="1"/>
          </p:cNvSpPr>
          <p:nvPr>
            <p:ph type="dt" sz="half" idx="10"/>
          </p:nvPr>
        </p:nvSpPr>
        <p:spPr/>
        <p:txBody>
          <a:bodyPr/>
          <a:lstStyle>
            <a:lvl1pPr>
              <a:defRPr/>
            </a:lvl1pPr>
          </a:lstStyle>
          <a:p>
            <a:pPr>
              <a:defRPr/>
            </a:pPr>
            <a:fld id="{CC4759BE-FE9C-4007-82CB-9B14A4C0C212}" type="datetimeFigureOut">
              <a:rPr lang="zh-CN" altLang="en-US"/>
              <a:pPr>
                <a:defRPr/>
              </a:pPr>
              <a:t>2015-11-3</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30"/>
          <p:cNvSpPr>
            <a:spLocks noGrp="1"/>
          </p:cNvSpPr>
          <p:nvPr>
            <p:ph type="sldNum" sz="quarter" idx="12"/>
          </p:nvPr>
        </p:nvSpPr>
        <p:spPr/>
        <p:txBody>
          <a:bodyPr/>
          <a:lstStyle>
            <a:lvl1pPr>
              <a:defRPr/>
            </a:lvl1pPr>
          </a:lstStyle>
          <a:p>
            <a:pPr>
              <a:defRPr/>
            </a:pPr>
            <a:fld id="{10A15816-B279-461E-93EF-DE2DF7C63A65}"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1029" name="文本占位符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1" name="日期占位符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smtClean="0">
                <a:solidFill>
                  <a:schemeClr val="accent1">
                    <a:shade val="75000"/>
                  </a:schemeClr>
                </a:solidFill>
                <a:latin typeface="+mn-lt"/>
                <a:ea typeface="+mn-ea"/>
                <a:cs typeface="+mn-cs"/>
              </a:defRPr>
            </a:lvl1pPr>
          </a:lstStyle>
          <a:p>
            <a:pPr>
              <a:defRPr/>
            </a:pPr>
            <a:fld id="{14A1B358-78A6-4B32-9984-DB92EC3D6DCE}" type="datetimeFigureOut">
              <a:rPr lang="zh-CN" altLang="en-US"/>
              <a:pPr>
                <a:defRPr/>
              </a:pPr>
              <a:t>2015-11-3</a:t>
            </a:fld>
            <a:endParaRPr lang="zh-CN" altLang="en-US"/>
          </a:p>
        </p:txBody>
      </p:sp>
      <p:sp>
        <p:nvSpPr>
          <p:cNvPr id="28" name="页脚占位符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ea typeface="+mn-ea"/>
                <a:cs typeface="+mn-cs"/>
              </a:defRPr>
            </a:lvl1pPr>
          </a:lstStyle>
          <a:p>
            <a:pPr>
              <a:defRPr/>
            </a:pPr>
            <a:endParaRPr lang="zh-CN" altLang="en-US"/>
          </a:p>
        </p:txBody>
      </p:sp>
      <p:sp>
        <p:nvSpPr>
          <p:cNvPr id="5" name="灯片编号占位符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smtClean="0">
                <a:solidFill>
                  <a:schemeClr val="accent1">
                    <a:shade val="75000"/>
                  </a:schemeClr>
                </a:solidFill>
                <a:latin typeface="+mn-lt"/>
                <a:ea typeface="+mn-ea"/>
                <a:cs typeface="+mn-cs"/>
              </a:defRPr>
            </a:lvl1pPr>
          </a:lstStyle>
          <a:p>
            <a:pPr>
              <a:defRPr/>
            </a:pPr>
            <a:fld id="{C21BFAE2-D2EB-433F-878B-A893A0B9BE64}" type="slidenum">
              <a:rPr lang="zh-CN" altLang="en-US"/>
              <a:pPr>
                <a:defRPr/>
              </a:pPr>
              <a:t>‹#›</a:t>
            </a:fld>
            <a:endParaRPr lang="zh-CN" altLang="en-US"/>
          </a:p>
        </p:txBody>
      </p:sp>
      <p:sp>
        <p:nvSpPr>
          <p:cNvPr id="10" name="标题占位符 9"/>
          <p:cNvSpPr>
            <a:spLocks noGrp="1"/>
          </p:cNvSpPr>
          <p:nvPr>
            <p:ph type="title"/>
          </p:nvPr>
        </p:nvSpPr>
        <p:spPr>
          <a:xfrm>
            <a:off x="304800" y="457200"/>
            <a:ext cx="8686800" cy="838200"/>
          </a:xfrm>
          <a:prstGeom prst="rect">
            <a:avLst/>
          </a:prstGeom>
        </p:spPr>
        <p:txBody>
          <a:bodyPr vert="horz" anchor="ctr">
            <a:normAutofit/>
          </a:bodyPr>
          <a:lstStyle/>
          <a:p>
            <a:r>
              <a:rPr lang="zh-CN" altLang="en-US" smtClean="0"/>
              <a:t>单击此处编辑母版标题样式</a:t>
            </a:r>
            <a:endParaRPr lang="en-US"/>
          </a:p>
        </p:txBody>
      </p:sp>
      <p:sp>
        <p:nvSpPr>
          <p:cNvPr id="9" name="直接连接符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12" name="直接连接符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ea typeface="隶书" pitchFamily="49" charset="-122"/>
        </a:defRPr>
      </a:lvl2pPr>
      <a:lvl3pPr algn="l" rtl="0" fontAlgn="base">
        <a:spcBef>
          <a:spcPct val="0"/>
        </a:spcBef>
        <a:spcAft>
          <a:spcPct val="0"/>
        </a:spcAft>
        <a:defRPr sz="3600">
          <a:solidFill>
            <a:schemeClr val="tx2"/>
          </a:solidFill>
          <a:latin typeface="Franklin Gothic Medium" pitchFamily="34" charset="0"/>
          <a:ea typeface="隶书" pitchFamily="49" charset="-122"/>
        </a:defRPr>
      </a:lvl3pPr>
      <a:lvl4pPr algn="l" rtl="0" fontAlgn="base">
        <a:spcBef>
          <a:spcPct val="0"/>
        </a:spcBef>
        <a:spcAft>
          <a:spcPct val="0"/>
        </a:spcAft>
        <a:defRPr sz="3600">
          <a:solidFill>
            <a:schemeClr val="tx2"/>
          </a:solidFill>
          <a:latin typeface="Franklin Gothic Medium" pitchFamily="34" charset="0"/>
          <a:ea typeface="隶书" pitchFamily="49" charset="-122"/>
        </a:defRPr>
      </a:lvl4pPr>
      <a:lvl5pPr algn="l" rtl="0" fontAlgn="base">
        <a:spcBef>
          <a:spcPct val="0"/>
        </a:spcBef>
        <a:spcAft>
          <a:spcPct val="0"/>
        </a:spcAft>
        <a:defRPr sz="3600">
          <a:solidFill>
            <a:schemeClr val="tx2"/>
          </a:solidFill>
          <a:latin typeface="Franklin Gothic Medium" pitchFamily="34" charset="0"/>
          <a:ea typeface="隶书" pitchFamily="49" charset="-122"/>
        </a:defRPr>
      </a:lvl5pPr>
      <a:lvl6pPr marL="457200" algn="l" rtl="0" fontAlgn="base">
        <a:spcBef>
          <a:spcPct val="0"/>
        </a:spcBef>
        <a:spcAft>
          <a:spcPct val="0"/>
        </a:spcAft>
        <a:defRPr sz="3600">
          <a:solidFill>
            <a:schemeClr val="tx2"/>
          </a:solidFill>
          <a:latin typeface="Franklin Gothic Medium" pitchFamily="34" charset="0"/>
          <a:ea typeface="隶书" pitchFamily="49" charset="-122"/>
        </a:defRPr>
      </a:lvl6pPr>
      <a:lvl7pPr marL="914400" algn="l" rtl="0" fontAlgn="base">
        <a:spcBef>
          <a:spcPct val="0"/>
        </a:spcBef>
        <a:spcAft>
          <a:spcPct val="0"/>
        </a:spcAft>
        <a:defRPr sz="3600">
          <a:solidFill>
            <a:schemeClr val="tx2"/>
          </a:solidFill>
          <a:latin typeface="Franklin Gothic Medium" pitchFamily="34" charset="0"/>
          <a:ea typeface="隶书" pitchFamily="49" charset="-122"/>
        </a:defRPr>
      </a:lvl7pPr>
      <a:lvl8pPr marL="1371600" algn="l" rtl="0" fontAlgn="base">
        <a:spcBef>
          <a:spcPct val="0"/>
        </a:spcBef>
        <a:spcAft>
          <a:spcPct val="0"/>
        </a:spcAft>
        <a:defRPr sz="3600">
          <a:solidFill>
            <a:schemeClr val="tx2"/>
          </a:solidFill>
          <a:latin typeface="Franklin Gothic Medium" pitchFamily="34" charset="0"/>
          <a:ea typeface="隶书" pitchFamily="49" charset="-122"/>
        </a:defRPr>
      </a:lvl8pPr>
      <a:lvl9pPr marL="1828800" algn="l" rtl="0" fontAlgn="base">
        <a:spcBef>
          <a:spcPct val="0"/>
        </a:spcBef>
        <a:spcAft>
          <a:spcPct val="0"/>
        </a:spcAft>
        <a:defRPr sz="3600">
          <a:solidFill>
            <a:schemeClr val="tx2"/>
          </a:solidFill>
          <a:latin typeface="Franklin Gothic Medium" pitchFamily="34" charset="0"/>
          <a:ea typeface="隶书" pitchFamily="49" charset="-122"/>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华文楷体"/>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华文楷体"/>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华文楷体"/>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华文楷体"/>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华文楷体"/>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solidFill>
                  <a:srgbClr val="0707B9"/>
                </a:solidFill>
                <a:latin typeface="+mn-ea"/>
                <a:ea typeface="+mn-ea"/>
              </a:rPr>
              <a:t>克拉玛依职业技术学院</a:t>
            </a:r>
            <a:r>
              <a:rPr lang="en-US" altLang="zh-CN" sz="2400" b="1" dirty="0" err="1" smtClean="0">
                <a:solidFill>
                  <a:srgbClr val="0707B9"/>
                </a:solidFill>
                <a:latin typeface="+mn-ea"/>
                <a:ea typeface="+mn-ea"/>
              </a:rPr>
              <a:t>klmyzyjsxy</a:t>
            </a:r>
            <a:endParaRPr lang="zh-CN" altLang="en-US" sz="2400" b="1" dirty="0">
              <a:solidFill>
                <a:srgbClr val="0707B9"/>
              </a:solidFill>
              <a:latin typeface="+mn-ea"/>
              <a:ea typeface="+mn-ea"/>
            </a:endParaRPr>
          </a:p>
        </p:txBody>
      </p:sp>
      <p:sp>
        <p:nvSpPr>
          <p:cNvPr id="3" name="副标题 2"/>
          <p:cNvSpPr>
            <a:spLocks noGrp="1"/>
          </p:cNvSpPr>
          <p:nvPr>
            <p:ph type="subTitle" idx="1"/>
          </p:nvPr>
        </p:nvSpPr>
        <p:spPr>
          <a:xfrm>
            <a:off x="381000" y="1714500"/>
            <a:ext cx="8458200" cy="4643438"/>
          </a:xfrm>
        </p:spPr>
        <p:txBody>
          <a:bodyPr>
            <a:normAutofit/>
          </a:bodyPr>
          <a:lstStyle/>
          <a:p>
            <a:pPr algn="ctr"/>
            <a:r>
              <a:rPr lang="zh-CN" altLang="en-US" sz="8000" b="1" smtClean="0">
                <a:solidFill>
                  <a:srgbClr val="0A0569"/>
                </a:solidFill>
                <a:latin typeface="华文楷体"/>
              </a:rPr>
              <a:t>安全经验分享</a:t>
            </a:r>
            <a:endParaRPr lang="en-US" altLang="zh-CN" sz="8000" b="1" smtClean="0">
              <a:solidFill>
                <a:srgbClr val="0A0569"/>
              </a:solidFill>
              <a:latin typeface="华文楷体"/>
            </a:endParaRPr>
          </a:p>
          <a:p>
            <a:endParaRPr lang="en-US" altLang="zh-CN" smtClean="0">
              <a:solidFill>
                <a:srgbClr val="0A0569"/>
              </a:solidFill>
            </a:endParaRPr>
          </a:p>
          <a:p>
            <a:endParaRPr lang="en-US" altLang="zh-CN" smtClean="0">
              <a:solidFill>
                <a:srgbClr val="0A0569"/>
              </a:solidFill>
            </a:endParaRPr>
          </a:p>
          <a:p>
            <a:pPr algn="ctr"/>
            <a:r>
              <a:rPr lang="zh-CN" altLang="en-US" sz="3600" b="1" smtClean="0">
                <a:solidFill>
                  <a:srgbClr val="0A0569"/>
                </a:solidFill>
                <a:latin typeface="华文楷体"/>
              </a:rPr>
              <a:t>资产安全处</a:t>
            </a:r>
            <a:endParaRPr lang="en-US" altLang="zh-CN" sz="3600" b="1" smtClean="0">
              <a:solidFill>
                <a:srgbClr val="0A0569"/>
              </a:solidFill>
              <a:latin typeface="华文楷体"/>
            </a:endParaRPr>
          </a:p>
          <a:p>
            <a:pPr algn="ctr"/>
            <a:endParaRPr lang="en-US" altLang="zh-CN" sz="3600" b="1" smtClean="0">
              <a:solidFill>
                <a:srgbClr val="0A0569"/>
              </a:solidFill>
              <a:latin typeface="华文楷体"/>
            </a:endParaRPr>
          </a:p>
          <a:p>
            <a:pPr algn="ctr"/>
            <a:r>
              <a:rPr lang="en-US" altLang="zh-CN" sz="3600" b="1" smtClean="0">
                <a:solidFill>
                  <a:srgbClr val="0A0569"/>
                </a:solidFill>
                <a:latin typeface="华文楷体"/>
              </a:rPr>
              <a:t>2015</a:t>
            </a:r>
            <a:r>
              <a:rPr lang="zh-CN" altLang="en-US" sz="3600" b="1" smtClean="0">
                <a:solidFill>
                  <a:srgbClr val="0A0569"/>
                </a:solidFill>
                <a:latin typeface="华文楷体"/>
              </a:rPr>
              <a:t>年</a:t>
            </a:r>
            <a:r>
              <a:rPr lang="en-US" altLang="zh-CN" sz="3600" b="1" smtClean="0">
                <a:solidFill>
                  <a:srgbClr val="0A0569"/>
                </a:solidFill>
                <a:latin typeface="华文楷体"/>
              </a:rPr>
              <a:t>10</a:t>
            </a:r>
            <a:r>
              <a:rPr lang="zh-CN" altLang="en-US" sz="3600" b="1" smtClean="0">
                <a:solidFill>
                  <a:srgbClr val="0A0569"/>
                </a:solidFill>
                <a:latin typeface="华文楷体"/>
              </a:rPr>
              <a:t>月</a:t>
            </a:r>
            <a:endParaRPr lang="en-US" altLang="zh-CN" sz="3600" b="1" smtClean="0">
              <a:solidFill>
                <a:srgbClr val="0A0569"/>
              </a:solidFill>
              <a:latin typeface="华文楷体"/>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285750" y="2500313"/>
            <a:ext cx="8458200" cy="2214562"/>
          </a:xfrm>
        </p:spPr>
        <p:txBody>
          <a:bodyPr>
            <a:normAutofit/>
          </a:bodyPr>
          <a:lstStyle/>
          <a:p>
            <a:pPr algn="ctr" fontAlgn="auto">
              <a:spcAft>
                <a:spcPts val="0"/>
              </a:spcAft>
              <a:buFont typeface="Wingdings 2"/>
              <a:buNone/>
              <a:defRPr/>
            </a:pPr>
            <a:r>
              <a:rPr lang="en-US" altLang="zh-CN" sz="9600" b="1" dirty="0" smtClean="0">
                <a:solidFill>
                  <a:srgbClr val="08036B"/>
                </a:solidFill>
                <a:latin typeface="+mn-ea"/>
                <a:cs typeface="+mn-cs"/>
              </a:rPr>
              <a:t>O(∩_∩)O</a:t>
            </a:r>
            <a:r>
              <a:rPr lang="zh-CN" altLang="en-US" sz="9600" b="1" dirty="0" smtClean="0">
                <a:solidFill>
                  <a:srgbClr val="08036B"/>
                </a:solidFill>
                <a:latin typeface="+mn-ea"/>
                <a:cs typeface="+mn-cs"/>
              </a:rPr>
              <a:t>谢谢</a:t>
            </a:r>
            <a:endParaRPr lang="zh-CN" altLang="en-US" sz="9600" b="1" dirty="0">
              <a:solidFill>
                <a:srgbClr val="08036B"/>
              </a:solidFill>
              <a:latin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714500"/>
            <a:ext cx="8458200" cy="4643438"/>
          </a:xfrm>
        </p:spPr>
        <p:txBody>
          <a:bodyPr>
            <a:normAutofit/>
          </a:bodyPr>
          <a:lstStyle/>
          <a:p>
            <a:pPr fontAlgn="auto">
              <a:spcAft>
                <a:spcPts val="0"/>
              </a:spcAft>
              <a:buFont typeface="Wingdings 2"/>
              <a:buNone/>
              <a:defRPr/>
            </a:pPr>
            <a:r>
              <a:rPr lang="zh-CN" altLang="en-US" sz="3200" dirty="0" smtClean="0">
                <a:latin typeface="+mn-ea"/>
                <a:cs typeface="+mn-cs"/>
              </a:rPr>
              <a:t>        </a:t>
            </a:r>
            <a:r>
              <a:rPr lang="zh-CN" altLang="en-US" sz="3200" b="1" dirty="0" smtClean="0">
                <a:latin typeface="+mn-ea"/>
                <a:cs typeface="+mn-cs"/>
              </a:rPr>
              <a:t>克安办发</a:t>
            </a:r>
            <a:r>
              <a:rPr lang="en-US" altLang="zh-CN" sz="3200" b="1" dirty="0" smtClean="0">
                <a:latin typeface="+mn-ea"/>
                <a:cs typeface="+mn-cs"/>
              </a:rPr>
              <a:t>【2015】33</a:t>
            </a:r>
            <a:r>
              <a:rPr lang="zh-CN" altLang="en-US" sz="3200" b="1" dirty="0" smtClean="0">
                <a:latin typeface="+mn-ea"/>
                <a:cs typeface="+mn-cs"/>
              </a:rPr>
              <a:t>文</a:t>
            </a:r>
            <a:r>
              <a:rPr lang="en-US" altLang="zh-CN" sz="3200" b="1" dirty="0" smtClean="0">
                <a:latin typeface="+mn-ea"/>
                <a:cs typeface="+mn-cs"/>
              </a:rPr>
              <a:t>《</a:t>
            </a:r>
            <a:r>
              <a:rPr lang="zh-CN" altLang="en-US" sz="3200" b="1" dirty="0" smtClean="0">
                <a:latin typeface="+mn-ea"/>
                <a:cs typeface="+mn-cs"/>
              </a:rPr>
              <a:t>转发国务院安委会办公室关于近期七起火灾事故的通报的通知</a:t>
            </a:r>
            <a:r>
              <a:rPr lang="en-US" altLang="zh-CN" sz="3200" b="1" dirty="0" smtClean="0">
                <a:latin typeface="+mn-ea"/>
                <a:cs typeface="+mn-cs"/>
              </a:rPr>
              <a:t>》</a:t>
            </a:r>
          </a:p>
          <a:p>
            <a:pPr fontAlgn="auto">
              <a:spcAft>
                <a:spcPts val="0"/>
              </a:spcAft>
              <a:buFont typeface="Wingdings 2"/>
              <a:buNone/>
              <a:defRPr/>
            </a:pPr>
            <a:endParaRPr lang="en-US" altLang="zh-CN" dirty="0" smtClean="0">
              <a:cs typeface="+mn-cs"/>
            </a:endParaRPr>
          </a:p>
          <a:p>
            <a:pPr fontAlgn="auto">
              <a:spcAft>
                <a:spcPts val="0"/>
              </a:spcAft>
              <a:buFont typeface="Wingdings 2"/>
              <a:buNone/>
              <a:defRPr/>
            </a:pPr>
            <a:endParaRPr lang="en-US" altLang="zh-CN" dirty="0" smtClean="0">
              <a:cs typeface="+mn-cs"/>
            </a:endParaRPr>
          </a:p>
          <a:p>
            <a:pPr fontAlgn="auto">
              <a:spcAft>
                <a:spcPts val="0"/>
              </a:spcAft>
              <a:buFont typeface="Wingdings 2"/>
              <a:buNone/>
              <a:defRPr/>
            </a:pPr>
            <a:endParaRPr lang="en-US" altLang="zh-CN" dirty="0" smtClean="0">
              <a:cs typeface="+mn-cs"/>
            </a:endParaRPr>
          </a:p>
          <a:p>
            <a:pPr fontAlgn="auto">
              <a:spcAft>
                <a:spcPts val="0"/>
              </a:spcAft>
              <a:buFont typeface="Wingdings 2"/>
              <a:buNone/>
              <a:defRPr/>
            </a:pPr>
            <a:endParaRPr lang="en-US" altLang="zh-CN" dirty="0" smtClean="0">
              <a:cs typeface="+mn-cs"/>
            </a:endParaRPr>
          </a:p>
          <a:p>
            <a:pPr fontAlgn="auto">
              <a:spcAft>
                <a:spcPts val="0"/>
              </a:spcAft>
              <a:buFont typeface="Wingdings 2"/>
              <a:buNone/>
              <a:defRPr/>
            </a:pPr>
            <a:endParaRPr lang="zh-CN" altLang="en-US" dirty="0">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000125"/>
            <a:ext cx="8458200" cy="5643563"/>
          </a:xfrm>
        </p:spPr>
        <p:txBody>
          <a:bodyPr>
            <a:normAutofit/>
          </a:bodyPr>
          <a:lstStyle/>
          <a:p>
            <a:pPr algn="ctr" fontAlgn="auto">
              <a:spcAft>
                <a:spcPts val="0"/>
              </a:spcAft>
              <a:buFont typeface="Wingdings 2"/>
              <a:buNone/>
              <a:defRPr/>
            </a:pPr>
            <a:r>
              <a:rPr lang="zh-CN" altLang="en-US" sz="4400" b="1" dirty="0" smtClean="0">
                <a:latin typeface="+mn-ea"/>
                <a:cs typeface="+mn-cs"/>
              </a:rPr>
              <a:t>一、火灾事故回顾</a:t>
            </a:r>
            <a:endParaRPr lang="en-US" altLang="zh-CN" sz="4400" b="1" dirty="0" smtClean="0">
              <a:latin typeface="+mn-ea"/>
              <a:cs typeface="+mn-cs"/>
            </a:endParaRPr>
          </a:p>
          <a:p>
            <a:pPr fontAlgn="auto">
              <a:spcAft>
                <a:spcPts val="0"/>
              </a:spcAft>
              <a:buFont typeface="Wingdings 2"/>
              <a:buNone/>
              <a:defRPr/>
            </a:pPr>
            <a:r>
              <a:rPr lang="en-US" altLang="zh-CN" b="1" dirty="0" smtClean="0">
                <a:latin typeface="+mn-ea"/>
                <a:cs typeface="+mn-cs"/>
              </a:rPr>
              <a:t>        1</a:t>
            </a:r>
            <a:r>
              <a:rPr lang="zh-CN" altLang="en-US" b="1" dirty="0" smtClean="0">
                <a:latin typeface="+mn-ea"/>
                <a:cs typeface="+mn-cs"/>
              </a:rPr>
              <a:t>、</a:t>
            </a:r>
            <a:r>
              <a:rPr lang="en-US" altLang="zh-CN" b="1" dirty="0" smtClean="0">
                <a:latin typeface="+mn-ea"/>
                <a:cs typeface="+mn-cs"/>
              </a:rPr>
              <a:t>2015</a:t>
            </a:r>
            <a:r>
              <a:rPr lang="zh-CN" altLang="en-US" b="1" dirty="0" smtClean="0">
                <a:latin typeface="+mn-ea"/>
                <a:cs typeface="+mn-cs"/>
              </a:rPr>
              <a:t>年</a:t>
            </a:r>
            <a:r>
              <a:rPr lang="en-US" altLang="zh-CN" b="1" dirty="0" smtClean="0">
                <a:latin typeface="+mn-ea"/>
                <a:cs typeface="+mn-cs"/>
              </a:rPr>
              <a:t>9</a:t>
            </a:r>
            <a:r>
              <a:rPr lang="zh-CN" altLang="en-US" b="1" dirty="0" smtClean="0">
                <a:latin typeface="+mn-ea"/>
                <a:cs typeface="+mn-cs"/>
              </a:rPr>
              <a:t>月</a:t>
            </a:r>
            <a:r>
              <a:rPr lang="en-US" altLang="zh-CN" b="1" dirty="0" smtClean="0">
                <a:latin typeface="+mn-ea"/>
                <a:cs typeface="+mn-cs"/>
              </a:rPr>
              <a:t>7</a:t>
            </a:r>
            <a:r>
              <a:rPr lang="zh-CN" altLang="en-US" b="1" dirty="0" smtClean="0">
                <a:latin typeface="+mn-ea"/>
                <a:cs typeface="+mn-cs"/>
              </a:rPr>
              <a:t>日，广东省中山市三乡镇古鹤村德康塑料颗粒回收厂发生火灾，过火面积约</a:t>
            </a:r>
            <a:r>
              <a:rPr lang="en-US" altLang="zh-CN" b="1" dirty="0" smtClean="0">
                <a:latin typeface="+mn-ea"/>
                <a:cs typeface="+mn-cs"/>
              </a:rPr>
              <a:t>1800</a:t>
            </a:r>
            <a:r>
              <a:rPr lang="zh-CN" altLang="en-US" b="1" dirty="0" smtClean="0">
                <a:latin typeface="+mn-ea"/>
                <a:cs typeface="+mn-cs"/>
              </a:rPr>
              <a:t>平方米；浙江省丽水市南明化工厂，工人在电焊作业时滴落的焊液引燃甲醇并引发火灾，过火面积约</a:t>
            </a:r>
            <a:r>
              <a:rPr lang="en-US" altLang="zh-CN" b="1" dirty="0" smtClean="0">
                <a:latin typeface="+mn-ea"/>
                <a:cs typeface="+mn-cs"/>
              </a:rPr>
              <a:t>3600</a:t>
            </a:r>
            <a:r>
              <a:rPr lang="zh-CN" altLang="en-US" b="1" dirty="0" smtClean="0">
                <a:latin typeface="+mn-ea"/>
                <a:cs typeface="+mn-cs"/>
              </a:rPr>
              <a:t>平方米。</a:t>
            </a:r>
            <a:endParaRPr lang="en-US" altLang="zh-CN" b="1" dirty="0" smtClean="0">
              <a:latin typeface="+mn-ea"/>
              <a:cs typeface="+mn-cs"/>
            </a:endParaRPr>
          </a:p>
          <a:p>
            <a:pPr fontAlgn="auto">
              <a:spcAft>
                <a:spcPts val="0"/>
              </a:spcAft>
              <a:buFont typeface="Wingdings 2"/>
              <a:buNone/>
              <a:defRPr/>
            </a:pPr>
            <a:r>
              <a:rPr lang="en-US" altLang="zh-CN" b="1" dirty="0" smtClean="0">
                <a:latin typeface="+mn-ea"/>
                <a:cs typeface="+mn-cs"/>
              </a:rPr>
              <a:t>        2</a:t>
            </a:r>
            <a:r>
              <a:rPr lang="zh-CN" altLang="en-US" b="1" dirty="0" smtClean="0">
                <a:latin typeface="+mn-ea"/>
                <a:cs typeface="+mn-cs"/>
              </a:rPr>
              <a:t>、</a:t>
            </a:r>
            <a:r>
              <a:rPr lang="en-US" altLang="zh-CN" b="1" dirty="0" smtClean="0">
                <a:latin typeface="+mn-ea"/>
                <a:cs typeface="+mn-cs"/>
              </a:rPr>
              <a:t>2015</a:t>
            </a:r>
            <a:r>
              <a:rPr lang="zh-CN" altLang="en-US" b="1" dirty="0" smtClean="0">
                <a:latin typeface="+mn-ea"/>
                <a:cs typeface="+mn-cs"/>
              </a:rPr>
              <a:t>年</a:t>
            </a:r>
            <a:r>
              <a:rPr lang="en-US" altLang="zh-CN" b="1" dirty="0" smtClean="0">
                <a:latin typeface="+mn-ea"/>
                <a:cs typeface="+mn-cs"/>
              </a:rPr>
              <a:t>9</a:t>
            </a:r>
            <a:r>
              <a:rPr lang="zh-CN" altLang="en-US" b="1" dirty="0" smtClean="0">
                <a:latin typeface="+mn-ea"/>
                <a:cs typeface="+mn-cs"/>
              </a:rPr>
              <a:t>月</a:t>
            </a:r>
            <a:r>
              <a:rPr lang="en-US" altLang="zh-CN" b="1" dirty="0" smtClean="0">
                <a:latin typeface="+mn-ea"/>
                <a:cs typeface="+mn-cs"/>
              </a:rPr>
              <a:t>7r</a:t>
            </a:r>
            <a:r>
              <a:rPr lang="zh-CN" altLang="en-US" b="1" dirty="0" smtClean="0">
                <a:latin typeface="+mn-ea"/>
                <a:cs typeface="+mn-cs"/>
              </a:rPr>
              <a:t>日，浙江省丽水市南明化工厂，工人在电焊作业时滴落的焊液引燃甲醇并引发火灾，过火面积约</a:t>
            </a:r>
            <a:r>
              <a:rPr lang="en-US" altLang="zh-CN" b="1" dirty="0" smtClean="0">
                <a:latin typeface="+mn-ea"/>
                <a:cs typeface="+mn-cs"/>
              </a:rPr>
              <a:t>3600</a:t>
            </a:r>
            <a:r>
              <a:rPr lang="zh-CN" altLang="en-US" b="1" dirty="0" smtClean="0">
                <a:latin typeface="+mn-ea"/>
                <a:cs typeface="+mn-cs"/>
              </a:rPr>
              <a:t>平方米。</a:t>
            </a:r>
            <a:endParaRPr lang="en-US" altLang="zh-CN" b="1" dirty="0" smtClean="0">
              <a:latin typeface="+mn-ea"/>
              <a:cs typeface="+mn-cs"/>
            </a:endParaRPr>
          </a:p>
          <a:p>
            <a:pPr fontAlgn="auto">
              <a:spcAft>
                <a:spcPts val="0"/>
              </a:spcAft>
              <a:buFont typeface="Wingdings 2"/>
              <a:buNone/>
              <a:defRPr/>
            </a:pPr>
            <a:r>
              <a:rPr lang="en-US" altLang="zh-CN" b="1" dirty="0" smtClean="0">
                <a:latin typeface="+mn-ea"/>
                <a:cs typeface="+mn-cs"/>
              </a:rPr>
              <a:t>        3</a:t>
            </a:r>
            <a:r>
              <a:rPr lang="zh-CN" altLang="en-US" b="1" dirty="0" smtClean="0">
                <a:latin typeface="+mn-ea"/>
                <a:cs typeface="+mn-cs"/>
              </a:rPr>
              <a:t>、</a:t>
            </a:r>
            <a:r>
              <a:rPr lang="en-US" altLang="zh-CN" b="1" dirty="0" smtClean="0">
                <a:latin typeface="+mn-ea"/>
                <a:cs typeface="+mn-cs"/>
              </a:rPr>
              <a:t>2015</a:t>
            </a:r>
            <a:r>
              <a:rPr lang="zh-CN" altLang="en-US" b="1" dirty="0" smtClean="0">
                <a:latin typeface="+mn-ea"/>
                <a:cs typeface="+mn-cs"/>
              </a:rPr>
              <a:t>年</a:t>
            </a:r>
            <a:r>
              <a:rPr lang="en-US" altLang="zh-CN" b="1" dirty="0" smtClean="0">
                <a:latin typeface="+mn-ea"/>
                <a:cs typeface="+mn-cs"/>
              </a:rPr>
              <a:t>9</a:t>
            </a:r>
            <a:r>
              <a:rPr lang="zh-CN" altLang="en-US" b="1" dirty="0" smtClean="0">
                <a:latin typeface="+mn-ea"/>
                <a:cs typeface="+mn-cs"/>
              </a:rPr>
              <a:t>月</a:t>
            </a:r>
            <a:r>
              <a:rPr lang="en-US" altLang="zh-CN" b="1" dirty="0" smtClean="0">
                <a:latin typeface="+mn-ea"/>
                <a:cs typeface="+mn-cs"/>
              </a:rPr>
              <a:t>7</a:t>
            </a:r>
            <a:r>
              <a:rPr lang="zh-CN" altLang="en-US" b="1" dirty="0" smtClean="0">
                <a:latin typeface="+mn-ea"/>
                <a:cs typeface="+mn-cs"/>
              </a:rPr>
              <a:t>日，北京市大兴区星城商厦外立面广告牌起火引发火灾，过火面积约</a:t>
            </a:r>
            <a:r>
              <a:rPr lang="en-US" altLang="zh-CN" b="1" dirty="0" smtClean="0">
                <a:latin typeface="+mn-ea"/>
                <a:cs typeface="+mn-cs"/>
              </a:rPr>
              <a:t>600</a:t>
            </a:r>
            <a:r>
              <a:rPr lang="zh-CN" altLang="en-US" b="1" dirty="0" smtClean="0">
                <a:latin typeface="+mn-ea"/>
                <a:cs typeface="+mn-cs"/>
              </a:rPr>
              <a:t>平方米。</a:t>
            </a:r>
            <a:endParaRPr lang="en-US" altLang="zh-CN" b="1" dirty="0" smtClean="0">
              <a:latin typeface="+mn-ea"/>
              <a:cs typeface="+mn-cs"/>
            </a:endParaRPr>
          </a:p>
          <a:p>
            <a:pPr fontAlgn="auto">
              <a:spcAft>
                <a:spcPts val="0"/>
              </a:spcAft>
              <a:buFont typeface="Wingdings 2"/>
              <a:buNone/>
              <a:defRPr/>
            </a:pPr>
            <a:r>
              <a:rPr lang="en-US" altLang="zh-CN" b="1" dirty="0" smtClean="0">
                <a:latin typeface="+mn-ea"/>
                <a:cs typeface="+mn-cs"/>
              </a:rPr>
              <a:t>        4</a:t>
            </a:r>
            <a:r>
              <a:rPr lang="zh-CN" altLang="en-US" b="1" dirty="0" smtClean="0">
                <a:latin typeface="+mn-ea"/>
                <a:cs typeface="+mn-cs"/>
              </a:rPr>
              <a:t>、</a:t>
            </a:r>
            <a:r>
              <a:rPr lang="en-US" altLang="zh-CN" b="1" dirty="0" smtClean="0">
                <a:latin typeface="+mn-ea"/>
                <a:cs typeface="+mn-cs"/>
              </a:rPr>
              <a:t> 2015</a:t>
            </a:r>
            <a:r>
              <a:rPr lang="zh-CN" altLang="en-US" b="1" dirty="0" smtClean="0">
                <a:latin typeface="+mn-ea"/>
                <a:cs typeface="+mn-cs"/>
              </a:rPr>
              <a:t>年</a:t>
            </a:r>
            <a:r>
              <a:rPr lang="en-US" altLang="zh-CN" b="1" dirty="0" smtClean="0">
                <a:latin typeface="+mn-ea"/>
                <a:cs typeface="+mn-cs"/>
              </a:rPr>
              <a:t>9</a:t>
            </a:r>
            <a:r>
              <a:rPr lang="zh-CN" altLang="en-US" b="1" dirty="0" smtClean="0">
                <a:latin typeface="+mn-ea"/>
                <a:cs typeface="+mn-cs"/>
              </a:rPr>
              <a:t>月</a:t>
            </a:r>
            <a:r>
              <a:rPr lang="en-US" altLang="zh-CN" b="1" dirty="0" smtClean="0">
                <a:latin typeface="+mn-ea"/>
                <a:cs typeface="+mn-cs"/>
              </a:rPr>
              <a:t>7</a:t>
            </a:r>
            <a:r>
              <a:rPr lang="zh-CN" altLang="en-US" b="1" dirty="0" smtClean="0">
                <a:latin typeface="+mn-ea"/>
                <a:cs typeface="+mn-cs"/>
              </a:rPr>
              <a:t>日，湖北省武汉市汉正街新厂一村附近一栋存有塑料制品、小家电等货物的仓库发生火灾。</a:t>
            </a:r>
            <a:endParaRPr lang="en-US" altLang="zh-CN" b="1" dirty="0" smtClean="0">
              <a:latin typeface="+mn-ea"/>
              <a:cs typeface="+mn-cs"/>
            </a:endParaRPr>
          </a:p>
          <a:p>
            <a:pPr fontAlgn="auto">
              <a:spcAft>
                <a:spcPts val="0"/>
              </a:spcAft>
              <a:buFont typeface="Wingdings 2"/>
              <a:buNone/>
              <a:defRPr/>
            </a:pPr>
            <a:endParaRPr lang="en-US" altLang="zh-CN" dirty="0" smtClean="0">
              <a:cs typeface="+mn-cs"/>
            </a:endParaRPr>
          </a:p>
        </p:txBody>
      </p:sp>
      <p:sp>
        <p:nvSpPr>
          <p:cNvPr id="15363" name="AutoShape 2" descr="http://img03.store.sogou.com/net/a/04/link?appid=100520031&amp;w=710&amp;url=http%3A%2F%2Fmmbiz.qpic.cn%2Fmmbiz%2F6GoRH3Y7v40NajNYWTvCmsicatRNq0iahrDySjcLvibv4eLLNVfnLh9yFdyGSmFicAWiaqke7kicqLGX4ibEW2cNwjxHw%2F0%3Fwx_fmt%3Djpeg"/>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zh-CN" altLang="en-US">
              <a:latin typeface="Franklin Gothic Book"/>
              <a:ea typeface="华文楷体"/>
            </a:endParaRPr>
          </a:p>
        </p:txBody>
      </p:sp>
      <p:sp>
        <p:nvSpPr>
          <p:cNvPr id="15364" name="AutoShape 4" descr="http://img03.store.sogou.com/net/a/04/link?appid=100520031&amp;w=710&amp;url=http%3A%2F%2Fmmbiz.qpic.cn%2Fmmbiz%2F6GoRH3Y7v40NajNYWTvCmsicatRNq0iahrDySjcLvibv4eLLNVfnLh9yFdyGSmFicAWiaqke7kicqLGX4ibEW2cNwjxHw%2F0%3Fwx_fmt%3Djpeg"/>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zh-CN" altLang="en-US">
              <a:latin typeface="Franklin Gothic Book"/>
              <a:ea typeface="华文楷体"/>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357313"/>
            <a:ext cx="8458200" cy="5000625"/>
          </a:xfrm>
        </p:spPr>
        <p:txBody>
          <a:bodyPr>
            <a:normAutofit fontScale="77500" lnSpcReduction="20000"/>
          </a:bodyPr>
          <a:lstStyle/>
          <a:p>
            <a:pPr fontAlgn="auto">
              <a:spcAft>
                <a:spcPts val="0"/>
              </a:spcAft>
              <a:buFont typeface="Wingdings 2"/>
              <a:buNone/>
              <a:defRPr/>
            </a:pPr>
            <a:r>
              <a:rPr lang="en-US" altLang="zh-CN" dirty="0" smtClean="0">
                <a:cs typeface="+mn-cs"/>
              </a:rPr>
              <a:t>       </a:t>
            </a:r>
            <a:r>
              <a:rPr lang="en-US" altLang="zh-CN" sz="3100" b="1" dirty="0" smtClean="0">
                <a:latin typeface="+mn-ea"/>
                <a:cs typeface="+mn-cs"/>
              </a:rPr>
              <a:t>5</a:t>
            </a:r>
            <a:r>
              <a:rPr lang="zh-CN" altLang="en-US" sz="3100" b="1" dirty="0" smtClean="0">
                <a:latin typeface="+mn-ea"/>
                <a:cs typeface="+mn-cs"/>
              </a:rPr>
              <a:t>、</a:t>
            </a:r>
            <a:r>
              <a:rPr lang="en-US" altLang="zh-CN" sz="3100" b="1" dirty="0" smtClean="0">
                <a:latin typeface="+mn-ea"/>
                <a:cs typeface="+mn-cs"/>
              </a:rPr>
              <a:t>2015</a:t>
            </a:r>
            <a:r>
              <a:rPr lang="zh-CN" altLang="en-US" sz="3100" b="1" dirty="0" smtClean="0">
                <a:latin typeface="+mn-ea"/>
                <a:cs typeface="+mn-cs"/>
              </a:rPr>
              <a:t>年 </a:t>
            </a:r>
            <a:r>
              <a:rPr lang="en-US" altLang="zh-CN" sz="3100" b="1" dirty="0" smtClean="0">
                <a:latin typeface="+mn-ea"/>
                <a:cs typeface="+mn-cs"/>
              </a:rPr>
              <a:t>9</a:t>
            </a:r>
            <a:r>
              <a:rPr lang="zh-CN" altLang="en-US" sz="3100" b="1" dirty="0" smtClean="0">
                <a:latin typeface="+mn-ea"/>
                <a:cs typeface="+mn-cs"/>
              </a:rPr>
              <a:t>月</a:t>
            </a:r>
            <a:r>
              <a:rPr lang="en-US" altLang="zh-CN" sz="3100" b="1" dirty="0" smtClean="0">
                <a:latin typeface="+mn-ea"/>
                <a:cs typeface="+mn-cs"/>
              </a:rPr>
              <a:t>9</a:t>
            </a:r>
            <a:r>
              <a:rPr lang="zh-CN" altLang="en-US" sz="3100" b="1" dirty="0" smtClean="0">
                <a:latin typeface="+mn-ea"/>
                <a:cs typeface="+mn-cs"/>
              </a:rPr>
              <a:t>日，安徽省合肥市骆岗机场废弃的主跑道附近堆放的废弃电器及泡沫起火，过火面积约</a:t>
            </a:r>
            <a:r>
              <a:rPr lang="en-US" altLang="zh-CN" sz="3100" b="1" dirty="0" smtClean="0">
                <a:latin typeface="+mn-ea"/>
                <a:cs typeface="+mn-cs"/>
              </a:rPr>
              <a:t>300</a:t>
            </a:r>
            <a:r>
              <a:rPr lang="zh-CN" altLang="en-US" sz="3100" b="1" dirty="0" smtClean="0">
                <a:latin typeface="+mn-ea"/>
                <a:cs typeface="+mn-cs"/>
              </a:rPr>
              <a:t>平方米；</a:t>
            </a:r>
            <a:endParaRPr lang="en-US" altLang="zh-CN" sz="3100" b="1" dirty="0" smtClean="0">
              <a:latin typeface="+mn-ea"/>
              <a:cs typeface="+mn-cs"/>
            </a:endParaRPr>
          </a:p>
          <a:p>
            <a:pPr fontAlgn="auto">
              <a:spcAft>
                <a:spcPts val="0"/>
              </a:spcAft>
              <a:buFont typeface="Wingdings 2"/>
              <a:buNone/>
              <a:defRPr/>
            </a:pPr>
            <a:r>
              <a:rPr lang="en-US" altLang="zh-CN" sz="3100" b="1" dirty="0" smtClean="0">
                <a:latin typeface="+mn-ea"/>
                <a:cs typeface="+mn-cs"/>
              </a:rPr>
              <a:t>       6</a:t>
            </a:r>
            <a:r>
              <a:rPr lang="zh-CN" altLang="en-US" sz="3100" b="1" dirty="0" smtClean="0">
                <a:latin typeface="+mn-ea"/>
                <a:cs typeface="+mn-cs"/>
              </a:rPr>
              <a:t>、</a:t>
            </a:r>
            <a:r>
              <a:rPr lang="en-US" altLang="zh-CN" sz="3100" b="1" dirty="0" smtClean="0">
                <a:latin typeface="+mn-ea"/>
                <a:cs typeface="+mn-cs"/>
              </a:rPr>
              <a:t> 2015</a:t>
            </a:r>
            <a:r>
              <a:rPr lang="zh-CN" altLang="en-US" sz="3100" b="1" dirty="0" smtClean="0">
                <a:latin typeface="+mn-ea"/>
                <a:cs typeface="+mn-cs"/>
              </a:rPr>
              <a:t>年 </a:t>
            </a:r>
            <a:r>
              <a:rPr lang="en-US" altLang="zh-CN" sz="3100" b="1" dirty="0" smtClean="0">
                <a:latin typeface="+mn-ea"/>
                <a:cs typeface="+mn-cs"/>
              </a:rPr>
              <a:t>9</a:t>
            </a:r>
            <a:r>
              <a:rPr lang="zh-CN" altLang="en-US" sz="3100" b="1" dirty="0" smtClean="0">
                <a:latin typeface="+mn-ea"/>
                <a:cs typeface="+mn-cs"/>
              </a:rPr>
              <a:t>月</a:t>
            </a:r>
            <a:r>
              <a:rPr lang="en-US" altLang="zh-CN" sz="3100" b="1" dirty="0" smtClean="0">
                <a:latin typeface="+mn-ea"/>
                <a:cs typeface="+mn-cs"/>
              </a:rPr>
              <a:t>9</a:t>
            </a:r>
            <a:r>
              <a:rPr lang="zh-CN" altLang="en-US" sz="3100" b="1" dirty="0" smtClean="0">
                <a:latin typeface="+mn-ea"/>
                <a:cs typeface="+mn-cs"/>
              </a:rPr>
              <a:t>日，浙江省宁波市海曙区一在建工地发生燃气管线爆燃起火事故。</a:t>
            </a:r>
            <a:endParaRPr lang="en-US" altLang="zh-CN" sz="3100" b="1" dirty="0" smtClean="0">
              <a:latin typeface="+mn-ea"/>
              <a:cs typeface="+mn-cs"/>
            </a:endParaRPr>
          </a:p>
          <a:p>
            <a:pPr fontAlgn="auto">
              <a:spcAft>
                <a:spcPts val="0"/>
              </a:spcAft>
              <a:buFont typeface="Wingdings 2"/>
              <a:buNone/>
              <a:defRPr/>
            </a:pPr>
            <a:r>
              <a:rPr lang="en-US" altLang="zh-CN" sz="3100" b="1" dirty="0" smtClean="0">
                <a:latin typeface="+mn-ea"/>
                <a:cs typeface="+mn-cs"/>
              </a:rPr>
              <a:t>       7</a:t>
            </a:r>
            <a:r>
              <a:rPr lang="zh-CN" altLang="en-US" sz="3100" b="1" dirty="0" smtClean="0">
                <a:latin typeface="+mn-ea"/>
                <a:cs typeface="+mn-cs"/>
              </a:rPr>
              <a:t>、 </a:t>
            </a:r>
            <a:r>
              <a:rPr lang="en-US" altLang="zh-CN" sz="3100" b="1" dirty="0" smtClean="0">
                <a:latin typeface="+mn-ea"/>
                <a:cs typeface="+mn-cs"/>
              </a:rPr>
              <a:t>2015</a:t>
            </a:r>
            <a:r>
              <a:rPr lang="zh-CN" altLang="en-US" sz="3100" b="1" dirty="0" smtClean="0">
                <a:latin typeface="+mn-ea"/>
                <a:cs typeface="+mn-cs"/>
              </a:rPr>
              <a:t>年 </a:t>
            </a:r>
            <a:r>
              <a:rPr lang="en-US" altLang="zh-CN" sz="3100" b="1" dirty="0" smtClean="0">
                <a:latin typeface="+mn-ea"/>
                <a:cs typeface="+mn-cs"/>
              </a:rPr>
              <a:t>9</a:t>
            </a:r>
            <a:r>
              <a:rPr lang="zh-CN" altLang="en-US" sz="3100" b="1" dirty="0" smtClean="0">
                <a:latin typeface="+mn-ea"/>
                <a:cs typeface="+mn-cs"/>
              </a:rPr>
              <a:t>月</a:t>
            </a:r>
            <a:r>
              <a:rPr lang="en-US" altLang="zh-CN" sz="3100" b="1" dirty="0" smtClean="0">
                <a:latin typeface="+mn-ea"/>
                <a:cs typeface="+mn-cs"/>
              </a:rPr>
              <a:t>10</a:t>
            </a:r>
            <a:r>
              <a:rPr lang="zh-CN" altLang="en-US" sz="3100" b="1" dirty="0" smtClean="0">
                <a:latin typeface="+mn-ea"/>
                <a:cs typeface="+mn-cs"/>
              </a:rPr>
              <a:t>日，江西省九江市德安县蒲亭镇附城村，因施工车辆碾压管道导致九昌樟成品油输送管道发生燃油（柴油）起火事故。</a:t>
            </a:r>
            <a:endParaRPr lang="en-US" altLang="zh-CN" sz="3100" b="1" dirty="0" smtClean="0">
              <a:latin typeface="+mn-ea"/>
              <a:cs typeface="+mn-cs"/>
            </a:endParaRPr>
          </a:p>
          <a:p>
            <a:pPr fontAlgn="auto">
              <a:spcAft>
                <a:spcPts val="0"/>
              </a:spcAft>
              <a:buFont typeface="Wingdings 2"/>
              <a:buNone/>
              <a:defRPr/>
            </a:pPr>
            <a:r>
              <a:rPr lang="en-US" altLang="zh-CN" sz="3100" b="1" dirty="0" smtClean="0">
                <a:latin typeface="+mn-ea"/>
                <a:cs typeface="+mn-cs"/>
              </a:rPr>
              <a:t>       8</a:t>
            </a:r>
            <a:r>
              <a:rPr lang="zh-CN" altLang="en-US" sz="3100" b="1" dirty="0" smtClean="0">
                <a:latin typeface="+mn-ea"/>
                <a:cs typeface="+mn-cs"/>
              </a:rPr>
              <a:t>、</a:t>
            </a:r>
            <a:r>
              <a:rPr lang="en-US" altLang="zh-CN" sz="3100" b="1" dirty="0" smtClean="0">
                <a:latin typeface="+mn-ea"/>
                <a:cs typeface="+mn-cs"/>
              </a:rPr>
              <a:t>2015</a:t>
            </a:r>
            <a:r>
              <a:rPr lang="zh-CN" altLang="en-US" sz="3100" b="1" dirty="0" smtClean="0">
                <a:latin typeface="+mn-ea"/>
                <a:cs typeface="+mn-cs"/>
              </a:rPr>
              <a:t>年</a:t>
            </a:r>
            <a:r>
              <a:rPr lang="en-US" altLang="zh-CN" sz="3100" b="1" dirty="0" smtClean="0">
                <a:latin typeface="+mn-ea"/>
                <a:cs typeface="+mn-cs"/>
              </a:rPr>
              <a:t>10</a:t>
            </a:r>
            <a:r>
              <a:rPr lang="zh-CN" altLang="en-US" sz="3100" b="1" dirty="0" smtClean="0">
                <a:latin typeface="+mn-ea"/>
                <a:cs typeface="+mn-cs"/>
              </a:rPr>
              <a:t>月</a:t>
            </a:r>
            <a:r>
              <a:rPr lang="en-US" altLang="zh-CN" sz="3100" b="1" dirty="0" smtClean="0">
                <a:latin typeface="+mn-ea"/>
                <a:cs typeface="+mn-cs"/>
              </a:rPr>
              <a:t>10</a:t>
            </a:r>
            <a:r>
              <a:rPr lang="zh-CN" altLang="en-US" sz="3100" b="1" dirty="0" smtClean="0">
                <a:latin typeface="+mn-ea"/>
                <a:cs typeface="+mn-cs"/>
              </a:rPr>
              <a:t>日</a:t>
            </a:r>
            <a:r>
              <a:rPr lang="en-US" altLang="zh-CN" sz="3100" b="1" dirty="0" smtClean="0">
                <a:latin typeface="+mn-ea"/>
                <a:cs typeface="+mn-cs"/>
              </a:rPr>
              <a:t>11</a:t>
            </a:r>
            <a:r>
              <a:rPr lang="zh-CN" altLang="en-US" sz="3100" b="1" dirty="0" smtClean="0">
                <a:latin typeface="+mn-ea"/>
                <a:cs typeface="+mn-cs"/>
              </a:rPr>
              <a:t>时</a:t>
            </a:r>
            <a:r>
              <a:rPr lang="en-US" altLang="zh-CN" sz="3100" b="1" dirty="0" smtClean="0">
                <a:latin typeface="+mn-ea"/>
                <a:cs typeface="+mn-cs"/>
              </a:rPr>
              <a:t>57</a:t>
            </a:r>
            <a:r>
              <a:rPr lang="zh-CN" altLang="en-US" sz="3100" b="1" dirty="0" smtClean="0">
                <a:latin typeface="+mn-ea"/>
                <a:cs typeface="+mn-cs"/>
              </a:rPr>
              <a:t>分， 安徽省芜湖市镜湖区杨家巷一小吃店液化气罐爆燃引发火灾。初步查明，事故系液化气瓶减压阀与瓶口阀连接处发生泄漏着火，店主处置不当导致爆燃，随后气瓶发生爆炸，店内人员一氧化碳中毒死亡。</a:t>
            </a:r>
            <a:r>
              <a:rPr lang="en-US" altLang="zh-CN" sz="3100" b="1" dirty="0" smtClean="0">
                <a:latin typeface="+mn-ea"/>
                <a:cs typeface="+mn-cs"/>
              </a:rPr>
              <a:t>3</a:t>
            </a:r>
            <a:r>
              <a:rPr lang="zh-CN" altLang="en-US" sz="3100" b="1" dirty="0" smtClean="0">
                <a:latin typeface="+mn-ea"/>
                <a:cs typeface="+mn-cs"/>
              </a:rPr>
              <a:t>名经营者已被控制。截至</a:t>
            </a:r>
            <a:r>
              <a:rPr lang="en-US" altLang="zh-CN" sz="3100" b="1" dirty="0" smtClean="0">
                <a:latin typeface="+mn-ea"/>
                <a:cs typeface="+mn-cs"/>
              </a:rPr>
              <a:t>10</a:t>
            </a:r>
            <a:r>
              <a:rPr lang="zh-CN" altLang="en-US" sz="3100" b="1" dirty="0" smtClean="0">
                <a:latin typeface="+mn-ea"/>
                <a:cs typeface="+mn-cs"/>
              </a:rPr>
              <a:t>月</a:t>
            </a:r>
            <a:r>
              <a:rPr lang="en-US" altLang="zh-CN" sz="3100" b="1" dirty="0" smtClean="0">
                <a:latin typeface="+mn-ea"/>
                <a:cs typeface="+mn-cs"/>
              </a:rPr>
              <a:t>11</a:t>
            </a:r>
            <a:r>
              <a:rPr lang="zh-CN" altLang="en-US" sz="3100" b="1" dirty="0" smtClean="0">
                <a:latin typeface="+mn-ea"/>
                <a:cs typeface="+mn-cs"/>
              </a:rPr>
              <a:t>日，已完成全部遇难者的家属血样采集及比对工作，确认了</a:t>
            </a:r>
            <a:r>
              <a:rPr lang="en-US" altLang="zh-CN" sz="3100" b="1" dirty="0" smtClean="0">
                <a:latin typeface="+mn-ea"/>
                <a:cs typeface="+mn-cs"/>
              </a:rPr>
              <a:t>17</a:t>
            </a:r>
            <a:r>
              <a:rPr lang="zh-CN" altLang="en-US" sz="3100" b="1" dirty="0" smtClean="0">
                <a:latin typeface="+mn-ea"/>
                <a:cs typeface="+mn-cs"/>
              </a:rPr>
              <a:t>名遇难者（</a:t>
            </a:r>
            <a:r>
              <a:rPr lang="en-US" altLang="zh-CN" sz="3100" b="1" dirty="0" smtClean="0">
                <a:latin typeface="+mn-ea"/>
                <a:cs typeface="+mn-cs"/>
              </a:rPr>
              <a:t>9</a:t>
            </a:r>
            <a:r>
              <a:rPr lang="zh-CN" altLang="en-US" sz="3100" b="1" dirty="0" smtClean="0">
                <a:latin typeface="+mn-ea"/>
                <a:cs typeface="+mn-cs"/>
              </a:rPr>
              <a:t>女</a:t>
            </a:r>
            <a:r>
              <a:rPr lang="en-US" altLang="zh-CN" sz="3100" b="1" dirty="0" smtClean="0">
                <a:latin typeface="+mn-ea"/>
                <a:cs typeface="+mn-cs"/>
              </a:rPr>
              <a:t>8</a:t>
            </a:r>
            <a:r>
              <a:rPr lang="zh-CN" altLang="en-US" sz="3100" b="1" dirty="0" smtClean="0">
                <a:latin typeface="+mn-ea"/>
                <a:cs typeface="+mn-cs"/>
              </a:rPr>
              <a:t>男）身份。其中，社会人员</a:t>
            </a:r>
            <a:r>
              <a:rPr lang="en-US" altLang="zh-CN" sz="3100" b="1" dirty="0" smtClean="0">
                <a:latin typeface="+mn-ea"/>
                <a:cs typeface="+mn-cs"/>
              </a:rPr>
              <a:t>3</a:t>
            </a:r>
            <a:r>
              <a:rPr lang="zh-CN" altLang="en-US" sz="3100" b="1" dirty="0" smtClean="0">
                <a:latin typeface="+mn-ea"/>
                <a:cs typeface="+mn-cs"/>
              </a:rPr>
              <a:t>名，芜湖职业技术学院附属中等职业学校高中学生</a:t>
            </a:r>
            <a:r>
              <a:rPr lang="en-US" altLang="zh-CN" sz="3100" b="1" dirty="0" smtClean="0">
                <a:latin typeface="+mn-ea"/>
                <a:cs typeface="+mn-cs"/>
              </a:rPr>
              <a:t>4</a:t>
            </a:r>
            <a:r>
              <a:rPr lang="zh-CN" altLang="en-US" sz="3100" b="1" dirty="0" smtClean="0">
                <a:latin typeface="+mn-ea"/>
                <a:cs typeface="+mn-cs"/>
              </a:rPr>
              <a:t>名，徽文中学高中学生</a:t>
            </a:r>
            <a:r>
              <a:rPr lang="en-US" altLang="zh-CN" sz="3100" b="1" dirty="0" smtClean="0">
                <a:latin typeface="+mn-ea"/>
                <a:cs typeface="+mn-cs"/>
              </a:rPr>
              <a:t>10</a:t>
            </a:r>
            <a:r>
              <a:rPr lang="zh-CN" altLang="en-US" sz="3100" b="1" dirty="0" smtClean="0">
                <a:latin typeface="+mn-ea"/>
                <a:cs typeface="+mn-cs"/>
              </a:rPr>
              <a:t>名。</a:t>
            </a:r>
            <a:endParaRPr lang="zh-CN" altLang="en-US" sz="3100" b="1" dirty="0">
              <a:latin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714500"/>
            <a:ext cx="8458200" cy="4643438"/>
          </a:xfrm>
        </p:spPr>
        <p:txBody>
          <a:bodyPr>
            <a:normAutofit/>
          </a:bodyPr>
          <a:lstStyle/>
          <a:p>
            <a:pPr algn="ctr" fontAlgn="auto">
              <a:spcAft>
                <a:spcPts val="0"/>
              </a:spcAft>
              <a:buFont typeface="Wingdings 2"/>
              <a:buNone/>
              <a:defRPr/>
            </a:pPr>
            <a:r>
              <a:rPr lang="zh-CN" altLang="en-US" sz="4400" b="1" dirty="0" smtClean="0">
                <a:latin typeface="+mn-ea"/>
                <a:cs typeface="+mn-cs"/>
              </a:rPr>
              <a:t>二、暴露出的问题</a:t>
            </a:r>
            <a:endParaRPr lang="en-US" altLang="zh-CN" sz="4400" b="1" dirty="0" smtClean="0">
              <a:latin typeface="+mn-ea"/>
              <a:cs typeface="+mn-cs"/>
            </a:endParaRPr>
          </a:p>
          <a:p>
            <a:pPr fontAlgn="auto">
              <a:spcAft>
                <a:spcPts val="0"/>
              </a:spcAft>
              <a:buFont typeface="Wingdings 2"/>
              <a:buNone/>
              <a:defRPr/>
            </a:pPr>
            <a:r>
              <a:rPr lang="zh-CN" altLang="en-US" b="1" dirty="0" smtClean="0">
                <a:latin typeface="+mn-ea"/>
                <a:cs typeface="+mn-cs"/>
              </a:rPr>
              <a:t>        </a:t>
            </a:r>
            <a:endParaRPr lang="en-US" altLang="zh-CN" b="1" dirty="0" smtClean="0">
              <a:latin typeface="+mn-ea"/>
              <a:cs typeface="+mn-cs"/>
            </a:endParaRPr>
          </a:p>
          <a:p>
            <a:pPr fontAlgn="auto">
              <a:spcAft>
                <a:spcPts val="0"/>
              </a:spcAft>
              <a:buFont typeface="Wingdings 2"/>
              <a:buNone/>
              <a:defRPr/>
            </a:pPr>
            <a:r>
              <a:rPr lang="en-US" altLang="zh-CN" b="1" dirty="0" smtClean="0">
                <a:latin typeface="+mn-ea"/>
                <a:cs typeface="+mn-cs"/>
              </a:rPr>
              <a:t>        </a:t>
            </a:r>
            <a:r>
              <a:rPr lang="zh-CN" altLang="en-US" b="1" dirty="0" smtClean="0">
                <a:latin typeface="+mn-ea"/>
                <a:cs typeface="+mn-cs"/>
              </a:rPr>
              <a:t>①是火灾隐患排查整治不彻底，安全生产大检查存在盲区死角；</a:t>
            </a:r>
            <a:endParaRPr lang="en-US" altLang="zh-CN" b="1" dirty="0" smtClean="0">
              <a:latin typeface="+mn-ea"/>
              <a:cs typeface="+mn-cs"/>
            </a:endParaRPr>
          </a:p>
          <a:p>
            <a:pPr fontAlgn="auto">
              <a:spcAft>
                <a:spcPts val="0"/>
              </a:spcAft>
              <a:buFont typeface="Wingdings 2"/>
              <a:buNone/>
              <a:defRPr/>
            </a:pPr>
            <a:r>
              <a:rPr lang="en-US" altLang="zh-CN" b="1" dirty="0" smtClean="0">
                <a:latin typeface="+mn-ea"/>
                <a:cs typeface="+mn-cs"/>
              </a:rPr>
              <a:t>        </a:t>
            </a:r>
            <a:r>
              <a:rPr lang="zh-CN" altLang="en-US" b="1" dirty="0" smtClean="0">
                <a:latin typeface="+mn-ea"/>
                <a:cs typeface="+mn-cs"/>
              </a:rPr>
              <a:t>②是从业人员消防安全意识淡薄，违规违章操作问题严重；</a:t>
            </a:r>
            <a:endParaRPr lang="en-US" altLang="zh-CN" b="1" dirty="0" smtClean="0">
              <a:latin typeface="+mn-ea"/>
              <a:cs typeface="+mn-cs"/>
            </a:endParaRPr>
          </a:p>
          <a:p>
            <a:pPr fontAlgn="auto">
              <a:spcAft>
                <a:spcPts val="0"/>
              </a:spcAft>
              <a:buFont typeface="Wingdings 2"/>
              <a:buNone/>
              <a:defRPr/>
            </a:pPr>
            <a:r>
              <a:rPr lang="en-US" altLang="zh-CN" b="1" dirty="0" smtClean="0">
                <a:latin typeface="+mn-ea"/>
                <a:cs typeface="+mn-cs"/>
              </a:rPr>
              <a:t>        </a:t>
            </a:r>
            <a:r>
              <a:rPr lang="zh-CN" altLang="en-US" b="1" dirty="0" smtClean="0">
                <a:latin typeface="+mn-ea"/>
                <a:cs typeface="+mn-cs"/>
              </a:rPr>
              <a:t>③是安全监管执法不严，非法违规建筑、设施大量存在；</a:t>
            </a:r>
            <a:endParaRPr lang="en-US" altLang="zh-CN" b="1" dirty="0" smtClean="0">
              <a:latin typeface="+mn-ea"/>
              <a:cs typeface="+mn-cs"/>
            </a:endParaRPr>
          </a:p>
          <a:p>
            <a:pPr fontAlgn="auto">
              <a:spcAft>
                <a:spcPts val="0"/>
              </a:spcAft>
              <a:buFont typeface="Wingdings 2"/>
              <a:buNone/>
              <a:defRPr/>
            </a:pPr>
            <a:r>
              <a:rPr lang="en-US" altLang="zh-CN" b="1" dirty="0" smtClean="0">
                <a:latin typeface="+mn-ea"/>
                <a:cs typeface="+mn-cs"/>
              </a:rPr>
              <a:t>        </a:t>
            </a:r>
            <a:r>
              <a:rPr lang="zh-CN" altLang="en-US" b="1" dirty="0" smtClean="0">
                <a:latin typeface="+mn-ea"/>
                <a:cs typeface="+mn-cs"/>
              </a:rPr>
              <a:t>④是企业消防应急能力不足。</a:t>
            </a:r>
            <a:endParaRPr lang="en-US" altLang="zh-CN" b="1" dirty="0" smtClean="0">
              <a:latin typeface="+mn-ea"/>
              <a:cs typeface="+mn-cs"/>
            </a:endParaRPr>
          </a:p>
          <a:p>
            <a:pPr fontAlgn="auto">
              <a:spcAft>
                <a:spcPts val="0"/>
              </a:spcAft>
              <a:buFont typeface="Wingdings 2"/>
              <a:buNone/>
              <a:defRPr/>
            </a:pPr>
            <a:endParaRPr lang="en-US" altLang="zh-CN" b="1" dirty="0" smtClean="0">
              <a:latin typeface="+mn-ea"/>
              <a:cs typeface="+mn-cs"/>
            </a:endParaRPr>
          </a:p>
          <a:p>
            <a:pPr fontAlgn="auto">
              <a:spcAft>
                <a:spcPts val="0"/>
              </a:spcAft>
              <a:buFont typeface="Wingdings 2"/>
              <a:buNone/>
              <a:defRPr/>
            </a:pPr>
            <a:endParaRPr lang="zh-CN" altLang="en-US" b="1" dirty="0">
              <a:latin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57188" y="857250"/>
            <a:ext cx="8458200" cy="5643563"/>
          </a:xfrm>
        </p:spPr>
        <p:txBody>
          <a:bodyPr>
            <a:normAutofit fontScale="92500" lnSpcReduction="10000"/>
          </a:bodyPr>
          <a:lstStyle/>
          <a:p>
            <a:pPr algn="ctr" fontAlgn="auto">
              <a:spcAft>
                <a:spcPts val="0"/>
              </a:spcAft>
              <a:buFont typeface="Wingdings 2"/>
              <a:buNone/>
              <a:defRPr/>
            </a:pPr>
            <a:r>
              <a:rPr lang="zh-CN" altLang="en-US" sz="4400" b="1" dirty="0" smtClean="0">
                <a:latin typeface="+mn-ea"/>
                <a:cs typeface="+mn-cs"/>
              </a:rPr>
              <a:t>三、要求</a:t>
            </a:r>
            <a:endParaRPr lang="en-US" altLang="zh-CN" sz="4400" b="1" dirty="0" smtClean="0">
              <a:latin typeface="+mn-ea"/>
              <a:cs typeface="+mn-cs"/>
            </a:endParaRPr>
          </a:p>
          <a:p>
            <a:pPr fontAlgn="auto">
              <a:spcAft>
                <a:spcPts val="0"/>
              </a:spcAft>
              <a:buFont typeface="Wingdings 2"/>
              <a:buNone/>
              <a:defRPr/>
            </a:pPr>
            <a:r>
              <a:rPr lang="zh-CN" altLang="en-US" dirty="0" smtClean="0">
                <a:cs typeface="+mn-cs"/>
              </a:rPr>
              <a:t>       </a:t>
            </a:r>
            <a:r>
              <a:rPr lang="zh-CN" altLang="en-US" b="1" dirty="0" smtClean="0">
                <a:cs typeface="+mn-cs"/>
              </a:rPr>
              <a:t>为认真贯彻落实中央、自治区、市委指示精神，深刻吸取事故教训，有效防范和坚决遏制重特大火灾事故发生，特提出以下要求：</a:t>
            </a:r>
            <a:endParaRPr lang="en-US" altLang="zh-CN" b="1" dirty="0" smtClean="0">
              <a:cs typeface="+mn-cs"/>
            </a:endParaRPr>
          </a:p>
          <a:p>
            <a:pPr fontAlgn="auto">
              <a:spcAft>
                <a:spcPts val="0"/>
              </a:spcAft>
              <a:buFont typeface="Wingdings 2"/>
              <a:buNone/>
              <a:defRPr/>
            </a:pPr>
            <a:r>
              <a:rPr lang="en-US" altLang="zh-CN" b="1" dirty="0" smtClean="0">
                <a:cs typeface="+mn-cs"/>
              </a:rPr>
              <a:t>       1</a:t>
            </a:r>
            <a:r>
              <a:rPr lang="zh-CN" altLang="en-US" b="1" dirty="0" smtClean="0">
                <a:cs typeface="+mn-cs"/>
              </a:rPr>
              <a:t>、切实抓好安全生产大检查和消防安全隐患排查整治工作。</a:t>
            </a:r>
            <a:endParaRPr lang="en-US" altLang="zh-CN" b="1" dirty="0" smtClean="0">
              <a:cs typeface="+mn-cs"/>
            </a:endParaRPr>
          </a:p>
          <a:p>
            <a:pPr fontAlgn="auto">
              <a:spcAft>
                <a:spcPts val="0"/>
              </a:spcAft>
              <a:buFont typeface="Wingdings 2"/>
              <a:buNone/>
              <a:defRPr/>
            </a:pPr>
            <a:r>
              <a:rPr lang="en-US" altLang="zh-CN" b="1" dirty="0" smtClean="0">
                <a:cs typeface="+mn-cs"/>
              </a:rPr>
              <a:t>       2</a:t>
            </a:r>
            <a:r>
              <a:rPr lang="zh-CN" altLang="en-US" b="1" dirty="0" smtClean="0">
                <a:cs typeface="+mn-cs"/>
              </a:rPr>
              <a:t>、严厉打击消防安全方面的非法违规行为。要继续结合当前正在集中开展的“打非治违”专项行动，突出“三合一”和“多合一”场所、高层建筑和地下空间、城乡结合部、城中村、出租屋，以及学校、养老院、福利院、救助管理机构和劳动密集型企业、等重点场所、重点部位，严厉打击整治各类消防违法违规行为。</a:t>
            </a:r>
            <a:r>
              <a:rPr lang="zh-CN" altLang="en-US" b="1" u="sng" dirty="0" smtClean="0">
                <a:cs typeface="+mn-cs"/>
              </a:rPr>
              <a:t>对未经消防验收、违规使用易燃可燃材料彩钢板搭建建筑、违规使用聚苯乙烯或聚氨酯泡沫塑料作墙体保温层和装饰装修材料的，要一律停业整顿；对违规设置影响消防通道、安全出口障碍物的，要一律强制拆除；对私拉乱接电气线路、不按规定配备消防器材设施的，要一律依法依规从严处罚。</a:t>
            </a:r>
            <a:endParaRPr lang="en-US" altLang="zh-CN" b="1" u="sng" dirty="0" smtClean="0">
              <a:cs typeface="+mn-cs"/>
            </a:endParaRPr>
          </a:p>
          <a:p>
            <a:pPr fontAlgn="auto">
              <a:spcAft>
                <a:spcPts val="0"/>
              </a:spcAft>
              <a:buFont typeface="Wingdings 2"/>
              <a:buNone/>
              <a:defRPr/>
            </a:pPr>
            <a:r>
              <a:rPr lang="en-US" altLang="zh-CN" b="1" dirty="0" smtClean="0">
                <a:cs typeface="+mn-cs"/>
              </a:rPr>
              <a:t>       3</a:t>
            </a:r>
            <a:r>
              <a:rPr lang="zh-CN" altLang="en-US" b="1" dirty="0" smtClean="0">
                <a:cs typeface="+mn-cs"/>
              </a:rPr>
              <a:t>、加强对从业人员的消防安全培训教育。</a:t>
            </a:r>
            <a:endParaRPr lang="en-US" altLang="zh-CN" b="1" dirty="0" smtClean="0">
              <a:cs typeface="+mn-cs"/>
            </a:endParaRPr>
          </a:p>
          <a:p>
            <a:pPr fontAlgn="auto">
              <a:spcAft>
                <a:spcPts val="0"/>
              </a:spcAft>
              <a:buFont typeface="Wingdings 2"/>
              <a:buNone/>
              <a:defRPr/>
            </a:pPr>
            <a:r>
              <a:rPr lang="en-US" altLang="zh-CN" b="1" dirty="0" smtClean="0">
                <a:cs typeface="+mn-cs"/>
              </a:rPr>
              <a:t>       4</a:t>
            </a:r>
            <a:r>
              <a:rPr lang="zh-CN" altLang="en-US" b="1" dirty="0" smtClean="0">
                <a:cs typeface="+mn-cs"/>
              </a:rPr>
              <a:t>、严格事故查处和责任追究。</a:t>
            </a:r>
            <a:endParaRPr lang="zh-CN" altLang="en-US" b="1" dirty="0">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714500"/>
            <a:ext cx="8458200" cy="5000625"/>
          </a:xfrm>
        </p:spPr>
        <p:txBody>
          <a:bodyPr>
            <a:normAutofit/>
          </a:bodyPr>
          <a:lstStyle/>
          <a:p>
            <a:pPr fontAlgn="auto">
              <a:spcAft>
                <a:spcPts val="0"/>
              </a:spcAft>
              <a:buFont typeface="Wingdings 2"/>
              <a:buNone/>
              <a:defRPr/>
            </a:pPr>
            <a:r>
              <a:rPr lang="en-US" altLang="zh-CN" sz="1800" b="1" dirty="0" smtClean="0">
                <a:latin typeface="+mn-ea"/>
                <a:cs typeface="+mn-cs"/>
              </a:rPr>
              <a:t>2015</a:t>
            </a:r>
            <a:r>
              <a:rPr lang="zh-CN" altLang="en-US" sz="1800" b="1" dirty="0" smtClean="0">
                <a:latin typeface="+mn-ea"/>
                <a:cs typeface="+mn-cs"/>
              </a:rPr>
              <a:t>年</a:t>
            </a:r>
            <a:r>
              <a:rPr lang="en-US" altLang="zh-CN" sz="1800" b="1" dirty="0" smtClean="0">
                <a:latin typeface="+mn-ea"/>
                <a:cs typeface="+mn-cs"/>
              </a:rPr>
              <a:t>10</a:t>
            </a:r>
            <a:r>
              <a:rPr lang="zh-CN" altLang="en-US" sz="1800" b="1" dirty="0" smtClean="0">
                <a:latin typeface="+mn-ea"/>
                <a:cs typeface="+mn-cs"/>
              </a:rPr>
              <a:t>月</a:t>
            </a:r>
            <a:r>
              <a:rPr lang="en-US" altLang="zh-CN" sz="1800" b="1" dirty="0" smtClean="0">
                <a:latin typeface="+mn-ea"/>
                <a:cs typeface="+mn-cs"/>
              </a:rPr>
              <a:t>10</a:t>
            </a:r>
            <a:r>
              <a:rPr lang="zh-CN" altLang="en-US" sz="1800" b="1" dirty="0" smtClean="0">
                <a:latin typeface="+mn-ea"/>
                <a:cs typeface="+mn-cs"/>
              </a:rPr>
              <a:t>日安徽火灾暴炸事故图片</a:t>
            </a:r>
            <a:endParaRPr lang="zh-CN" altLang="en-US" sz="1800" b="1" dirty="0">
              <a:latin typeface="+mn-ea"/>
              <a:cs typeface="+mn-cs"/>
            </a:endParaRPr>
          </a:p>
        </p:txBody>
      </p:sp>
      <p:sp>
        <p:nvSpPr>
          <p:cNvPr id="19459" name="AutoShape 2" descr="http://img03.store.sogou.com/net/a/04/link?appid=100520031&amp;w=710&amp;url=http%3A%2F%2Fmmbiz.qpic.cn%2Fmmbiz%2F6GoRH3Y7v40NajNYWTvCmsicatRNq0iahrDySjcLvibv4eLLNVfnLh9yFdyGSmFicAWiaqke7kicqLGX4ibEW2cNwjxHw%2F0%3Fwx_fmt%3Djpeg"/>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zh-CN" altLang="en-US">
              <a:latin typeface="Franklin Gothic Book"/>
              <a:ea typeface="华文楷体"/>
            </a:endParaRPr>
          </a:p>
        </p:txBody>
      </p:sp>
      <p:pic>
        <p:nvPicPr>
          <p:cNvPr id="19460" name="Picture 3" descr="C:\Users\lenovo\Desktop\3.jpg"/>
          <p:cNvPicPr>
            <a:picLocks noChangeAspect="1" noChangeArrowheads="1"/>
          </p:cNvPicPr>
          <p:nvPr/>
        </p:nvPicPr>
        <p:blipFill>
          <a:blip r:embed="rId2"/>
          <a:srcRect/>
          <a:stretch>
            <a:fillRect/>
          </a:stretch>
        </p:blipFill>
        <p:spPr bwMode="auto">
          <a:xfrm>
            <a:off x="500063" y="785813"/>
            <a:ext cx="4000500" cy="2897187"/>
          </a:xfrm>
          <a:prstGeom prst="rect">
            <a:avLst/>
          </a:prstGeom>
          <a:noFill/>
          <a:ln w="9525">
            <a:noFill/>
            <a:miter lim="800000"/>
            <a:headEnd/>
            <a:tailEnd/>
          </a:ln>
        </p:spPr>
      </p:pic>
      <p:pic>
        <p:nvPicPr>
          <p:cNvPr id="19461" name="Picture 5" descr="C:\Users\lenovo\Desktop\2.jpg"/>
          <p:cNvPicPr>
            <a:picLocks noChangeAspect="1" noChangeArrowheads="1"/>
          </p:cNvPicPr>
          <p:nvPr/>
        </p:nvPicPr>
        <p:blipFill>
          <a:blip r:embed="rId3"/>
          <a:srcRect/>
          <a:stretch>
            <a:fillRect/>
          </a:stretch>
        </p:blipFill>
        <p:spPr bwMode="auto">
          <a:xfrm>
            <a:off x="4500563" y="785813"/>
            <a:ext cx="4368800" cy="2905125"/>
          </a:xfrm>
          <a:prstGeom prst="rect">
            <a:avLst/>
          </a:prstGeom>
          <a:noFill/>
          <a:ln w="9525">
            <a:noFill/>
            <a:miter lim="800000"/>
            <a:headEnd/>
            <a:tailEnd/>
          </a:ln>
        </p:spPr>
      </p:pic>
      <p:pic>
        <p:nvPicPr>
          <p:cNvPr id="19462" name="Picture 6" descr="C:\Users\lenovo\Desktop\4.jpg"/>
          <p:cNvPicPr>
            <a:picLocks noChangeAspect="1" noChangeArrowheads="1"/>
          </p:cNvPicPr>
          <p:nvPr/>
        </p:nvPicPr>
        <p:blipFill>
          <a:blip r:embed="rId4"/>
          <a:srcRect/>
          <a:stretch>
            <a:fillRect/>
          </a:stretch>
        </p:blipFill>
        <p:spPr bwMode="auto">
          <a:xfrm>
            <a:off x="500063" y="3714750"/>
            <a:ext cx="3983037" cy="2643188"/>
          </a:xfrm>
          <a:prstGeom prst="rect">
            <a:avLst/>
          </a:prstGeom>
          <a:noFill/>
          <a:ln w="9525">
            <a:noFill/>
            <a:miter lim="800000"/>
            <a:headEnd/>
            <a:tailEnd/>
          </a:ln>
        </p:spPr>
      </p:pic>
      <p:pic>
        <p:nvPicPr>
          <p:cNvPr id="19463" name="Picture 7" descr="C:\Users\lenovo\Desktop\u=3667432907,2374725834&amp;fm=11&amp;gp=0.jpg"/>
          <p:cNvPicPr>
            <a:picLocks noChangeAspect="1" noChangeArrowheads="1"/>
          </p:cNvPicPr>
          <p:nvPr/>
        </p:nvPicPr>
        <p:blipFill>
          <a:blip r:embed="rId5"/>
          <a:srcRect/>
          <a:stretch>
            <a:fillRect/>
          </a:stretch>
        </p:blipFill>
        <p:spPr bwMode="auto">
          <a:xfrm>
            <a:off x="4500563" y="3714750"/>
            <a:ext cx="4357687" cy="307181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57188" y="1071563"/>
            <a:ext cx="8458200" cy="5357812"/>
          </a:xfrm>
        </p:spPr>
        <p:txBody>
          <a:bodyPr>
            <a:normAutofit fontScale="85000" lnSpcReduction="10000"/>
          </a:bodyPr>
          <a:lstStyle/>
          <a:p>
            <a:pPr algn="ctr" fontAlgn="auto">
              <a:spcAft>
                <a:spcPts val="0"/>
              </a:spcAft>
              <a:buFont typeface="Wingdings 2"/>
              <a:buNone/>
              <a:defRPr/>
            </a:pPr>
            <a:r>
              <a:rPr lang="zh-CN" altLang="en-US" sz="3300" b="1" dirty="0" smtClean="0">
                <a:latin typeface="+mn-ea"/>
                <a:cs typeface="+mn-cs"/>
              </a:rPr>
              <a:t>四、学院具体工作</a:t>
            </a:r>
            <a:endParaRPr lang="en-US" altLang="zh-CN" sz="3300" b="1" dirty="0" smtClean="0">
              <a:latin typeface="+mn-ea"/>
              <a:cs typeface="+mn-cs"/>
            </a:endParaRPr>
          </a:p>
          <a:p>
            <a:pPr fontAlgn="auto">
              <a:spcAft>
                <a:spcPts val="0"/>
              </a:spcAft>
              <a:buFont typeface="Wingdings 2"/>
              <a:buNone/>
              <a:defRPr/>
            </a:pPr>
            <a:r>
              <a:rPr lang="zh-CN" altLang="en-US" dirty="0" smtClean="0">
                <a:cs typeface="+mn-cs"/>
              </a:rPr>
              <a:t>      </a:t>
            </a:r>
            <a:r>
              <a:rPr lang="zh-CN" altLang="en-US" b="1" dirty="0" smtClean="0">
                <a:cs typeface="+mn-cs"/>
              </a:rPr>
              <a:t>根据上报市安委会学院关于全面开展安全生产大检查、深化“打非治违”和专项整治工作方案的要求，学院已经进入第一阶段尾期，计划于</a:t>
            </a:r>
            <a:r>
              <a:rPr lang="en-US" altLang="zh-CN" b="1" dirty="0" smtClean="0">
                <a:cs typeface="+mn-cs"/>
              </a:rPr>
              <a:t>2015</a:t>
            </a:r>
            <a:r>
              <a:rPr lang="zh-CN" altLang="en-US" b="1" dirty="0" smtClean="0">
                <a:cs typeface="+mn-cs"/>
              </a:rPr>
              <a:t>年</a:t>
            </a:r>
            <a:r>
              <a:rPr lang="en-US" altLang="zh-CN" b="1" dirty="0" smtClean="0">
                <a:cs typeface="+mn-cs"/>
              </a:rPr>
              <a:t>10</a:t>
            </a:r>
            <a:r>
              <a:rPr lang="zh-CN" altLang="en-US" b="1" dirty="0" smtClean="0">
                <a:cs typeface="+mn-cs"/>
              </a:rPr>
              <a:t>月</a:t>
            </a:r>
            <a:r>
              <a:rPr lang="en-US" altLang="zh-CN" b="1" dirty="0" smtClean="0">
                <a:cs typeface="+mn-cs"/>
              </a:rPr>
              <a:t>15</a:t>
            </a:r>
            <a:r>
              <a:rPr lang="zh-CN" altLang="en-US" b="1" dirty="0" smtClean="0">
                <a:cs typeface="+mn-cs"/>
              </a:rPr>
              <a:t>、</a:t>
            </a:r>
            <a:r>
              <a:rPr lang="en-US" altLang="zh-CN" b="1" dirty="0" smtClean="0">
                <a:cs typeface="+mn-cs"/>
              </a:rPr>
              <a:t>16</a:t>
            </a:r>
            <a:r>
              <a:rPr lang="zh-CN" altLang="en-US" b="1" dirty="0" smtClean="0">
                <a:cs typeface="+mn-cs"/>
              </a:rPr>
              <a:t>日对新校区进行安全大检查（老校区另行安排）。</a:t>
            </a:r>
            <a:endParaRPr lang="en-US" altLang="zh-CN" b="1" dirty="0" smtClean="0">
              <a:cs typeface="+mn-cs"/>
            </a:endParaRPr>
          </a:p>
          <a:p>
            <a:pPr fontAlgn="auto">
              <a:spcAft>
                <a:spcPts val="0"/>
              </a:spcAft>
              <a:buFont typeface="Wingdings 2"/>
              <a:buNone/>
              <a:defRPr/>
            </a:pPr>
            <a:r>
              <a:rPr lang="zh-CN" altLang="en-US" b="1" dirty="0" smtClean="0">
                <a:cs typeface="+mn-cs"/>
              </a:rPr>
              <a:t>      （一）检查内容如下：</a:t>
            </a:r>
            <a:endParaRPr lang="en-US" altLang="zh-CN" b="1" dirty="0" smtClean="0">
              <a:cs typeface="+mn-cs"/>
            </a:endParaRPr>
          </a:p>
          <a:p>
            <a:pPr fontAlgn="auto">
              <a:spcAft>
                <a:spcPts val="0"/>
              </a:spcAft>
              <a:buFont typeface="Wingdings 2"/>
              <a:buNone/>
              <a:defRPr/>
            </a:pPr>
            <a:r>
              <a:rPr lang="en-US" b="1" dirty="0" smtClean="0">
                <a:cs typeface="+mn-cs"/>
              </a:rPr>
              <a:t>      1</a:t>
            </a:r>
            <a:r>
              <a:rPr lang="zh-CN" altLang="en-US" b="1" dirty="0" smtClean="0">
                <a:cs typeface="+mn-cs"/>
              </a:rPr>
              <a:t>、依照直线和属地管理要求，检查安全责任落实情况。</a:t>
            </a:r>
          </a:p>
          <a:p>
            <a:pPr fontAlgn="auto">
              <a:spcAft>
                <a:spcPts val="0"/>
              </a:spcAft>
              <a:buFont typeface="Wingdings 2"/>
              <a:buNone/>
              <a:defRPr/>
            </a:pPr>
            <a:r>
              <a:rPr lang="en-US" b="1" dirty="0" smtClean="0">
                <a:cs typeface="+mn-cs"/>
              </a:rPr>
              <a:t>      2</a:t>
            </a:r>
            <a:r>
              <a:rPr lang="zh-CN" altLang="en-US" b="1" dirty="0" smtClean="0">
                <a:cs typeface="+mn-cs"/>
              </a:rPr>
              <a:t>、检查安全管理制度、操作规则是否上墙，安全培训记录、安全会议纪要。</a:t>
            </a:r>
          </a:p>
          <a:p>
            <a:pPr fontAlgn="auto">
              <a:spcAft>
                <a:spcPts val="0"/>
              </a:spcAft>
              <a:buFont typeface="Wingdings 2"/>
              <a:buNone/>
              <a:defRPr/>
            </a:pPr>
            <a:r>
              <a:rPr lang="en-US" b="1" dirty="0" smtClean="0">
                <a:cs typeface="+mn-cs"/>
              </a:rPr>
              <a:t>      3</a:t>
            </a:r>
            <a:r>
              <a:rPr lang="zh-CN" altLang="en-US" b="1" dirty="0" smtClean="0">
                <a:cs typeface="+mn-cs"/>
              </a:rPr>
              <a:t>、检查学院各单位自检自查情况，对查出的问题和隐患整改落实情况。</a:t>
            </a:r>
          </a:p>
          <a:p>
            <a:pPr fontAlgn="auto">
              <a:spcAft>
                <a:spcPts val="0"/>
              </a:spcAft>
              <a:buFont typeface="Wingdings 2"/>
              <a:buNone/>
              <a:defRPr/>
            </a:pPr>
            <a:r>
              <a:rPr lang="en-US" b="1" dirty="0" smtClean="0">
                <a:cs typeface="+mn-cs"/>
              </a:rPr>
              <a:t>      4</a:t>
            </a:r>
            <a:r>
              <a:rPr lang="zh-CN" altLang="en-US" b="1" dirty="0" smtClean="0">
                <a:cs typeface="+mn-cs"/>
              </a:rPr>
              <a:t>、检查学院各单位应急预案及应急演练情况。</a:t>
            </a:r>
          </a:p>
          <a:p>
            <a:pPr fontAlgn="auto">
              <a:spcAft>
                <a:spcPts val="0"/>
              </a:spcAft>
              <a:buFont typeface="Wingdings 2"/>
              <a:buNone/>
              <a:defRPr/>
            </a:pPr>
            <a:r>
              <a:rPr lang="en-US" b="1" dirty="0" smtClean="0">
                <a:cs typeface="+mn-cs"/>
              </a:rPr>
              <a:t>      5</a:t>
            </a:r>
            <a:r>
              <a:rPr lang="zh-CN" altLang="en-US" b="1" dirty="0" smtClean="0">
                <a:cs typeface="+mn-cs"/>
              </a:rPr>
              <a:t>、消防设施、疏散通道、应急照明、安全标志的在用情况。</a:t>
            </a:r>
          </a:p>
          <a:p>
            <a:pPr fontAlgn="auto">
              <a:spcAft>
                <a:spcPts val="0"/>
              </a:spcAft>
              <a:buFont typeface="Wingdings 2"/>
              <a:buNone/>
              <a:defRPr/>
            </a:pPr>
            <a:r>
              <a:rPr lang="en-US" b="1" dirty="0" smtClean="0">
                <a:cs typeface="+mn-cs"/>
              </a:rPr>
              <a:t>      6</a:t>
            </a:r>
            <a:r>
              <a:rPr lang="zh-CN" altLang="en-US" b="1" dirty="0" smtClean="0">
                <a:cs typeface="+mn-cs"/>
              </a:rPr>
              <a:t>、施工作业票的审批、电工、焊工等特种作业持证上岗情况。</a:t>
            </a:r>
          </a:p>
          <a:p>
            <a:pPr fontAlgn="auto">
              <a:spcAft>
                <a:spcPts val="0"/>
              </a:spcAft>
              <a:buFont typeface="Wingdings 2"/>
              <a:buNone/>
              <a:defRPr/>
            </a:pPr>
            <a:r>
              <a:rPr lang="en-US" b="1" dirty="0" smtClean="0">
                <a:cs typeface="+mn-cs"/>
              </a:rPr>
              <a:t>      7</a:t>
            </a:r>
            <a:r>
              <a:rPr lang="zh-CN" altLang="en-US" b="1" dirty="0" smtClean="0">
                <a:cs typeface="+mn-cs"/>
              </a:rPr>
              <a:t>、出租房屋安全消防措施落实情况及三合一情况。</a:t>
            </a:r>
            <a:endParaRPr lang="en-US" altLang="zh-CN" b="1" dirty="0" smtClean="0">
              <a:cs typeface="+mn-cs"/>
            </a:endParaRPr>
          </a:p>
          <a:p>
            <a:pPr fontAlgn="auto">
              <a:spcAft>
                <a:spcPts val="0"/>
              </a:spcAft>
              <a:buFont typeface="Wingdings 2"/>
              <a:buNone/>
              <a:defRPr/>
            </a:pPr>
            <a:r>
              <a:rPr lang="en-US" altLang="zh-CN" b="1" dirty="0" smtClean="0">
                <a:cs typeface="+mn-cs"/>
              </a:rPr>
              <a:t>      8</a:t>
            </a:r>
            <a:r>
              <a:rPr lang="zh-CN" altLang="en-US" b="1" dirty="0" smtClean="0">
                <a:cs typeface="+mn-cs"/>
              </a:rPr>
              <a:t>、餐饮人员健康、食品卫生情况。</a:t>
            </a:r>
          </a:p>
          <a:p>
            <a:pPr fontAlgn="auto">
              <a:spcAft>
                <a:spcPts val="0"/>
              </a:spcAft>
              <a:buFont typeface="Wingdings 2"/>
              <a:buNone/>
              <a:defRPr/>
            </a:pPr>
            <a:r>
              <a:rPr lang="en-US" altLang="zh-CN" b="1" dirty="0" smtClean="0">
                <a:cs typeface="+mn-cs"/>
              </a:rPr>
              <a:t>      9</a:t>
            </a:r>
            <a:r>
              <a:rPr lang="zh-CN" altLang="en-US" b="1" dirty="0" smtClean="0">
                <a:cs typeface="+mn-cs"/>
              </a:rPr>
              <a:t>、特种设备安全方面。重点检查在用锅炉、压力容器、钢瓶（包括车用气瓶、液化气瓶）、压力管道、电梯和吊装设备等安全检验检测情况。</a:t>
            </a:r>
            <a:endParaRPr lang="en-US" altLang="zh-CN" b="1" dirty="0" smtClean="0">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lstStyle/>
          <a:p>
            <a:pPr fontAlgn="auto">
              <a:spcAft>
                <a:spcPts val="0"/>
              </a:spcAft>
              <a:defRPr/>
            </a:pPr>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57188" y="1357313"/>
            <a:ext cx="8458200" cy="4643437"/>
          </a:xfrm>
        </p:spPr>
        <p:txBody>
          <a:bodyPr>
            <a:normAutofit lnSpcReduction="10000"/>
          </a:bodyPr>
          <a:lstStyle/>
          <a:p>
            <a:pPr fontAlgn="auto">
              <a:spcAft>
                <a:spcPts val="0"/>
              </a:spcAft>
              <a:buFont typeface="Wingdings 2"/>
              <a:buNone/>
              <a:defRPr/>
            </a:pPr>
            <a:r>
              <a:rPr lang="zh-CN" altLang="en-US" dirty="0" smtClean="0">
                <a:cs typeface="+mn-cs"/>
              </a:rPr>
              <a:t>（</a:t>
            </a:r>
            <a:r>
              <a:rPr lang="zh-CN" altLang="en-US" b="1" dirty="0" smtClean="0">
                <a:latin typeface="+mn-ea"/>
                <a:cs typeface="+mn-cs"/>
              </a:rPr>
              <a:t>二）分组情况</a:t>
            </a:r>
            <a:endParaRPr lang="en-US" altLang="zh-CN" b="1" dirty="0" smtClean="0">
              <a:latin typeface="+mn-ea"/>
              <a:cs typeface="+mn-cs"/>
            </a:endParaRPr>
          </a:p>
          <a:p>
            <a:pPr fontAlgn="auto">
              <a:spcAft>
                <a:spcPts val="0"/>
              </a:spcAft>
              <a:buFont typeface="Wingdings 2"/>
              <a:buNone/>
              <a:defRPr/>
            </a:pPr>
            <a:r>
              <a:rPr lang="zh-CN" altLang="en-US" b="1" dirty="0" smtClean="0">
                <a:latin typeface="+mn-ea"/>
                <a:cs typeface="+mn-cs"/>
              </a:rPr>
              <a:t>        第一组：王和（组织）、谢波、吴建、龚卫军（记录）</a:t>
            </a:r>
            <a:endParaRPr lang="en-US" altLang="zh-CN" b="1" dirty="0" smtClean="0">
              <a:latin typeface="+mn-ea"/>
              <a:cs typeface="+mn-cs"/>
            </a:endParaRPr>
          </a:p>
          <a:p>
            <a:pPr fontAlgn="auto">
              <a:spcAft>
                <a:spcPts val="0"/>
              </a:spcAft>
              <a:buFont typeface="Wingdings 2"/>
              <a:buNone/>
              <a:defRPr/>
            </a:pPr>
            <a:r>
              <a:rPr lang="zh-CN" altLang="en-US" b="1" dirty="0" smtClean="0">
                <a:latin typeface="+mn-ea"/>
                <a:cs typeface="+mn-cs"/>
              </a:rPr>
              <a:t>        检查范围：</a:t>
            </a:r>
            <a:r>
              <a:rPr lang="en-US" b="1" dirty="0" smtClean="0">
                <a:latin typeface="+mn-ea"/>
                <a:cs typeface="+mn-cs"/>
              </a:rPr>
              <a:t>2</a:t>
            </a:r>
            <a:r>
              <a:rPr lang="zh-CN" altLang="en-US" b="1" dirty="0" smtClean="0">
                <a:latin typeface="+mn-ea"/>
                <a:cs typeface="+mn-cs"/>
              </a:rPr>
              <a:t>号公共教学楼，石工教学楼、机械工程系教学楼、电子与电气工程系教学楼、信息工程系教学楼相关安全资料及安全设施检查。</a:t>
            </a:r>
            <a:endParaRPr lang="en-US" altLang="zh-CN" b="1" dirty="0" smtClean="0">
              <a:latin typeface="+mn-ea"/>
              <a:cs typeface="+mn-cs"/>
            </a:endParaRPr>
          </a:p>
          <a:p>
            <a:pPr fontAlgn="auto">
              <a:spcAft>
                <a:spcPts val="0"/>
              </a:spcAft>
              <a:buFont typeface="Wingdings 2"/>
              <a:buNone/>
              <a:defRPr/>
            </a:pPr>
            <a:r>
              <a:rPr lang="zh-CN" altLang="en-US" b="1" dirty="0" smtClean="0">
                <a:latin typeface="+mn-ea"/>
                <a:cs typeface="+mn-cs"/>
              </a:rPr>
              <a:t>        第二组：彭建春（组织）、扎克、刘冰柏、刘志强、库尔班、李巧萍（记录）</a:t>
            </a:r>
            <a:endParaRPr lang="en-US" altLang="zh-CN" b="1" dirty="0" smtClean="0">
              <a:latin typeface="+mn-ea"/>
              <a:cs typeface="+mn-cs"/>
            </a:endParaRPr>
          </a:p>
          <a:p>
            <a:pPr fontAlgn="auto">
              <a:spcAft>
                <a:spcPts val="0"/>
              </a:spcAft>
              <a:buFont typeface="Wingdings 2"/>
              <a:buNone/>
              <a:defRPr/>
            </a:pPr>
            <a:r>
              <a:rPr lang="zh-CN" altLang="en-US" b="1" dirty="0" smtClean="0">
                <a:latin typeface="+mn-ea"/>
                <a:cs typeface="+mn-cs"/>
              </a:rPr>
              <a:t>        检查范围：</a:t>
            </a:r>
            <a:r>
              <a:rPr lang="en-US" b="1" dirty="0" smtClean="0">
                <a:latin typeface="+mn-ea"/>
                <a:cs typeface="+mn-cs"/>
              </a:rPr>
              <a:t>1</a:t>
            </a:r>
            <a:r>
              <a:rPr lang="zh-CN" altLang="en-US" b="1" dirty="0" smtClean="0">
                <a:latin typeface="+mn-ea"/>
                <a:cs typeface="+mn-cs"/>
              </a:rPr>
              <a:t>、</a:t>
            </a:r>
            <a:r>
              <a:rPr lang="en-US" b="1" dirty="0" smtClean="0">
                <a:latin typeface="+mn-ea"/>
                <a:cs typeface="+mn-cs"/>
              </a:rPr>
              <a:t>2</a:t>
            </a:r>
            <a:r>
              <a:rPr lang="zh-CN" altLang="en-US" b="1" dirty="0" smtClean="0">
                <a:latin typeface="+mn-ea"/>
                <a:cs typeface="+mn-cs"/>
              </a:rPr>
              <a:t>、</a:t>
            </a:r>
            <a:r>
              <a:rPr lang="en-US" b="1" dirty="0" smtClean="0">
                <a:latin typeface="+mn-ea"/>
                <a:cs typeface="+mn-cs"/>
              </a:rPr>
              <a:t>3</a:t>
            </a:r>
            <a:r>
              <a:rPr lang="zh-CN" altLang="en-US" b="1" dirty="0" smtClean="0">
                <a:latin typeface="+mn-ea"/>
                <a:cs typeface="+mn-cs"/>
              </a:rPr>
              <a:t>、</a:t>
            </a:r>
            <a:r>
              <a:rPr lang="en-US" b="1" dirty="0" smtClean="0">
                <a:latin typeface="+mn-ea"/>
                <a:cs typeface="+mn-cs"/>
              </a:rPr>
              <a:t>4</a:t>
            </a:r>
            <a:r>
              <a:rPr lang="zh-CN" altLang="en-US" b="1" dirty="0" smtClean="0">
                <a:latin typeface="+mn-ea"/>
                <a:cs typeface="+mn-cs"/>
              </a:rPr>
              <a:t>、</a:t>
            </a:r>
            <a:r>
              <a:rPr lang="en-US" b="1" dirty="0" smtClean="0">
                <a:latin typeface="+mn-ea"/>
                <a:cs typeface="+mn-cs"/>
              </a:rPr>
              <a:t>5</a:t>
            </a:r>
            <a:r>
              <a:rPr lang="zh-CN" altLang="en-US" b="1" dirty="0" smtClean="0">
                <a:latin typeface="+mn-ea"/>
                <a:cs typeface="+mn-cs"/>
              </a:rPr>
              <a:t>、</a:t>
            </a:r>
            <a:r>
              <a:rPr lang="en-US" b="1" dirty="0" smtClean="0">
                <a:latin typeface="+mn-ea"/>
                <a:cs typeface="+mn-cs"/>
              </a:rPr>
              <a:t>6</a:t>
            </a:r>
            <a:r>
              <a:rPr lang="zh-CN" altLang="en-US" b="1" dirty="0" smtClean="0">
                <a:latin typeface="+mn-ea"/>
                <a:cs typeface="+mn-cs"/>
              </a:rPr>
              <a:t>、</a:t>
            </a:r>
            <a:r>
              <a:rPr lang="en-US" b="1" dirty="0" smtClean="0">
                <a:latin typeface="+mn-ea"/>
                <a:cs typeface="+mn-cs"/>
              </a:rPr>
              <a:t>7</a:t>
            </a:r>
            <a:r>
              <a:rPr lang="zh-CN" altLang="en-US" b="1" dirty="0" smtClean="0">
                <a:latin typeface="+mn-ea"/>
                <a:cs typeface="+mn-cs"/>
              </a:rPr>
              <a:t>、</a:t>
            </a:r>
            <a:r>
              <a:rPr lang="en-US" b="1" dirty="0" smtClean="0">
                <a:latin typeface="+mn-ea"/>
                <a:cs typeface="+mn-cs"/>
              </a:rPr>
              <a:t>8</a:t>
            </a:r>
            <a:r>
              <a:rPr lang="zh-CN" altLang="en-US" b="1" dirty="0" smtClean="0">
                <a:latin typeface="+mn-ea"/>
                <a:cs typeface="+mn-cs"/>
              </a:rPr>
              <a:t>号大学生公寓楼相关安全资料及安全设施检查。</a:t>
            </a:r>
            <a:endParaRPr lang="en-US" altLang="zh-CN" b="1" dirty="0" smtClean="0">
              <a:latin typeface="+mn-ea"/>
              <a:cs typeface="+mn-cs"/>
            </a:endParaRPr>
          </a:p>
          <a:p>
            <a:pPr fontAlgn="auto">
              <a:spcAft>
                <a:spcPts val="0"/>
              </a:spcAft>
              <a:buFont typeface="Wingdings 2"/>
              <a:buNone/>
              <a:defRPr/>
            </a:pPr>
            <a:r>
              <a:rPr lang="zh-CN" altLang="en-US" b="1" dirty="0" smtClean="0">
                <a:latin typeface="+mn-ea"/>
                <a:cs typeface="+mn-cs"/>
              </a:rPr>
              <a:t>        第三组：周刚（组织）、夏永辉、赵正军、郑志刚（记录）</a:t>
            </a:r>
            <a:endParaRPr lang="en-US" altLang="zh-CN" b="1" dirty="0" smtClean="0">
              <a:latin typeface="+mn-ea"/>
              <a:cs typeface="+mn-cs"/>
            </a:endParaRPr>
          </a:p>
          <a:p>
            <a:pPr fontAlgn="auto">
              <a:spcAft>
                <a:spcPts val="0"/>
              </a:spcAft>
              <a:buFont typeface="Wingdings 2"/>
              <a:buNone/>
              <a:defRPr/>
            </a:pPr>
            <a:r>
              <a:rPr lang="zh-CN" altLang="en-US" b="1" dirty="0" smtClean="0">
                <a:latin typeface="+mn-ea"/>
                <a:cs typeface="+mn-cs"/>
              </a:rPr>
              <a:t>        检查范围：锅炉房、开水房、洗衣房、餐厅、红山湖区、道路交通等相关安全资料及安全设施检查。</a:t>
            </a:r>
            <a:endParaRPr lang="zh-CN" altLang="en-US" b="1" dirty="0">
              <a:latin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跋涉">
  <a:themeElements>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跋涉">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跋涉">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116</TotalTime>
  <Words>1566</Words>
  <PresentationFormat>全屏显示(4:3)</PresentationFormat>
  <Paragraphs>52</Paragraphs>
  <Slides>10</Slides>
  <Notes>0</Notes>
  <HiddenSlides>0</HiddenSlides>
  <MMClips>0</MMClips>
  <ScaleCrop>false</ScaleCrop>
  <HeadingPairs>
    <vt:vector size="6" baseType="variant">
      <vt:variant>
        <vt:lpstr>已用的字体</vt:lpstr>
      </vt:variant>
      <vt:variant>
        <vt:i4>8</vt:i4>
      </vt:variant>
      <vt:variant>
        <vt:lpstr>演示文稿设计模板</vt:lpstr>
      </vt:variant>
      <vt:variant>
        <vt:i4>9</vt:i4>
      </vt:variant>
      <vt:variant>
        <vt:lpstr>幻灯片标题</vt:lpstr>
      </vt:variant>
      <vt:variant>
        <vt:i4>10</vt:i4>
      </vt:variant>
    </vt:vector>
  </HeadingPairs>
  <TitlesOfParts>
    <vt:vector size="27" baseType="lpstr">
      <vt:lpstr>Franklin Gothic Book</vt:lpstr>
      <vt:lpstr>华文楷体</vt:lpstr>
      <vt:lpstr>Arial</vt:lpstr>
      <vt:lpstr>Franklin Gothic Medium</vt:lpstr>
      <vt:lpstr>隶书</vt:lpstr>
      <vt:lpstr>Wingdings 2</vt:lpstr>
      <vt:lpstr>Calibri</vt:lpstr>
      <vt:lpstr>宋体</vt:lpstr>
      <vt:lpstr>跋涉</vt:lpstr>
      <vt:lpstr>跋涉</vt:lpstr>
      <vt:lpstr>跋涉</vt:lpstr>
      <vt:lpstr>跋涉</vt:lpstr>
      <vt:lpstr>跋涉</vt:lpstr>
      <vt:lpstr>跋涉</vt:lpstr>
      <vt:lpstr>跋涉</vt:lpstr>
      <vt:lpstr>跋涉</vt:lpstr>
      <vt:lpstr>跋涉</vt:lpstr>
      <vt:lpstr>幻灯片 1</vt:lpstr>
      <vt:lpstr>幻灯片 2</vt:lpstr>
      <vt:lpstr>幻灯片 3</vt:lpstr>
      <vt:lpstr>幻灯片 4</vt:lpstr>
      <vt:lpstr>幻灯片 5</vt:lpstr>
      <vt:lpstr>幻灯片 6</vt:lpstr>
      <vt:lpstr>幻灯片 7</vt:lpstr>
      <vt:lpstr>幻灯片 8</vt:lpstr>
      <vt:lpstr>幻灯片 9</vt:lpstr>
      <vt:lpstr>幻灯片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克拉玛依职业技术学院klmyzyjsxy</dc:title>
  <dc:creator>lenovo</dc:creator>
  <cp:lastModifiedBy>微软用户</cp:lastModifiedBy>
  <cp:revision>15</cp:revision>
  <dcterms:created xsi:type="dcterms:W3CDTF">2015-10-12T02:27:49Z</dcterms:created>
  <dcterms:modified xsi:type="dcterms:W3CDTF">2015-11-03T09:18:39Z</dcterms:modified>
</cp:coreProperties>
</file>