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69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36B"/>
    <a:srgbClr val="0707B9"/>
    <a:srgbClr val="0A056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标题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2" name="页脚占位符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5" name="灯片编号占位符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7" name="内容占位符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6" name="灯片编号占位符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9" name="日期占位符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6" name="灯片编号占位符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4" name="内容占位符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1" name="日期占位符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标题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25" name="文本占位符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8" name="内容占位符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24" name="页脚占位符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接连接符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4" name="内容占位符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29" name="页脚占位符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图片占位符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7" name="标题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1" name="日期占位符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28" name="页脚占位符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标题占位符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接连接符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85720" y="285729"/>
            <a:ext cx="5286412" cy="500065"/>
          </a:xfrm>
        </p:spPr>
        <p:txBody>
          <a:bodyPr>
            <a:normAutofit/>
          </a:bodyPr>
          <a:lstStyle/>
          <a:p>
            <a:r>
              <a:rPr lang="zh-CN" altLang="en-US" sz="2400" b="1" dirty="0" smtClean="0">
                <a:solidFill>
                  <a:srgbClr val="0707B9"/>
                </a:solidFill>
                <a:latin typeface="+mn-ea"/>
                <a:ea typeface="+mn-ea"/>
              </a:rPr>
              <a:t>克拉玛依职业技术学院</a:t>
            </a:r>
            <a:r>
              <a:rPr lang="en-US" altLang="zh-CN" sz="2400" b="1" dirty="0" err="1" smtClean="0">
                <a:solidFill>
                  <a:srgbClr val="0707B9"/>
                </a:solidFill>
                <a:latin typeface="+mn-ea"/>
                <a:ea typeface="+mn-ea"/>
              </a:rPr>
              <a:t>klmyzyjsxy</a:t>
            </a:r>
            <a:endParaRPr lang="zh-CN" altLang="en-US" sz="2400" b="1" dirty="0">
              <a:solidFill>
                <a:srgbClr val="0707B9"/>
              </a:solidFill>
              <a:latin typeface="+mn-ea"/>
              <a:ea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1000" y="1357298"/>
            <a:ext cx="8458200" cy="5000660"/>
          </a:xfrm>
        </p:spPr>
        <p:txBody>
          <a:bodyPr>
            <a:normAutofit lnSpcReduction="10000"/>
          </a:bodyPr>
          <a:lstStyle/>
          <a:p>
            <a:pPr algn="ctr"/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安全经验分享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----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家庭中的十大安全隐患</a:t>
            </a:r>
            <a:endParaRPr lang="en-US" altLang="zh-CN" sz="4400" b="1" dirty="0" smtClean="0">
              <a:solidFill>
                <a:srgbClr val="FF0000"/>
              </a:solidFill>
              <a:latin typeface="+mn-ea"/>
            </a:endParaRPr>
          </a:p>
          <a:p>
            <a:pPr algn="ctr"/>
            <a:endParaRPr lang="en-US" altLang="zh-CN" sz="4000" b="1" dirty="0" smtClean="0">
              <a:solidFill>
                <a:srgbClr val="0A0569"/>
              </a:solidFill>
              <a:latin typeface="+mn-ea"/>
            </a:endParaRPr>
          </a:p>
          <a:p>
            <a:pPr algn="ctr"/>
            <a:r>
              <a:rPr lang="zh-CN" altLang="en-US" sz="4000" b="1" dirty="0" smtClean="0">
                <a:solidFill>
                  <a:srgbClr val="0A0569"/>
                </a:solidFill>
                <a:latin typeface="+mn-ea"/>
              </a:rPr>
              <a:t>事故是镜子，经验是明灯</a:t>
            </a:r>
            <a:endParaRPr lang="en-US" altLang="zh-CN" sz="4000" b="1" dirty="0" smtClean="0">
              <a:solidFill>
                <a:srgbClr val="0A0569"/>
              </a:solidFill>
              <a:latin typeface="+mn-ea"/>
            </a:endParaRPr>
          </a:p>
          <a:p>
            <a:endParaRPr lang="en-US" altLang="zh-CN" dirty="0" smtClean="0">
              <a:solidFill>
                <a:srgbClr val="0A0569"/>
              </a:solidFill>
            </a:endParaRPr>
          </a:p>
          <a:p>
            <a:endParaRPr lang="en-US" altLang="zh-CN" dirty="0" smtClean="0">
              <a:solidFill>
                <a:srgbClr val="0A0569"/>
              </a:solidFill>
            </a:endParaRPr>
          </a:p>
          <a:p>
            <a:pPr algn="ctr"/>
            <a:r>
              <a:rPr lang="zh-CN" altLang="en-US" sz="3600" b="1" dirty="0" smtClean="0">
                <a:solidFill>
                  <a:srgbClr val="0A0569"/>
                </a:solidFill>
                <a:latin typeface="+mn-ea"/>
              </a:rPr>
              <a:t>机动安全处</a:t>
            </a:r>
            <a:endParaRPr lang="en-US" altLang="zh-CN" sz="3600" b="1" dirty="0" smtClean="0">
              <a:solidFill>
                <a:srgbClr val="0A0569"/>
              </a:solidFill>
              <a:latin typeface="+mn-ea"/>
            </a:endParaRPr>
          </a:p>
          <a:p>
            <a:pPr algn="ctr"/>
            <a:endParaRPr lang="en-US" altLang="zh-CN" sz="3600" b="1" dirty="0" smtClean="0">
              <a:solidFill>
                <a:srgbClr val="0A0569"/>
              </a:solidFill>
              <a:latin typeface="+mn-ea"/>
            </a:endParaRPr>
          </a:p>
          <a:p>
            <a:pPr algn="ctr"/>
            <a:r>
              <a:rPr lang="en-US" altLang="zh-CN" sz="3600" b="1" dirty="0" smtClean="0">
                <a:solidFill>
                  <a:srgbClr val="0A0569"/>
                </a:solidFill>
                <a:latin typeface="+mn-ea"/>
              </a:rPr>
              <a:t>2015</a:t>
            </a:r>
            <a:r>
              <a:rPr lang="zh-CN" altLang="en-US" sz="3600" b="1" dirty="0" smtClean="0">
                <a:solidFill>
                  <a:srgbClr val="0A0569"/>
                </a:solidFill>
                <a:latin typeface="+mn-ea"/>
              </a:rPr>
              <a:t>年</a:t>
            </a:r>
            <a:r>
              <a:rPr lang="en-US" altLang="zh-CN" sz="3600" b="1" dirty="0" smtClean="0">
                <a:solidFill>
                  <a:srgbClr val="0A0569"/>
                </a:solidFill>
                <a:latin typeface="+mn-ea"/>
              </a:rPr>
              <a:t>6</a:t>
            </a:r>
            <a:r>
              <a:rPr lang="zh-CN" altLang="en-US" sz="3600" b="1" smtClean="0">
                <a:solidFill>
                  <a:srgbClr val="0A0569"/>
                </a:solidFill>
                <a:latin typeface="+mn-ea"/>
              </a:rPr>
              <a:t>月</a:t>
            </a:r>
            <a:endParaRPr lang="en-US" altLang="zh-CN" sz="3600" b="1" dirty="0" smtClean="0">
              <a:solidFill>
                <a:srgbClr val="0A0569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85720" y="285729"/>
            <a:ext cx="5286412" cy="500065"/>
          </a:xfrm>
        </p:spPr>
        <p:txBody>
          <a:bodyPr>
            <a:normAutofit/>
          </a:bodyPr>
          <a:lstStyle/>
          <a:p>
            <a:r>
              <a:rPr lang="zh-CN" altLang="en-US" sz="2400" b="1" dirty="0" smtClean="0">
                <a:latin typeface="+mn-ea"/>
                <a:ea typeface="+mn-ea"/>
              </a:rPr>
              <a:t>克拉玛依职业技术学院</a:t>
            </a:r>
            <a:r>
              <a:rPr lang="en-US" altLang="zh-CN" sz="2400" b="1" dirty="0" err="1" smtClean="0">
                <a:latin typeface="+mn-ea"/>
                <a:ea typeface="+mn-ea"/>
              </a:rPr>
              <a:t>klmyzyjsxy</a:t>
            </a:r>
            <a:endParaRPr lang="zh-CN" altLang="en-US" sz="2400" b="1" dirty="0">
              <a:latin typeface="+mn-ea"/>
              <a:ea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1000" y="1000108"/>
            <a:ext cx="8458200" cy="5643602"/>
          </a:xfrm>
        </p:spPr>
        <p:txBody>
          <a:bodyPr/>
          <a:lstStyle/>
          <a:p>
            <a:r>
              <a:rPr lang="zh-CN" altLang="en-US" sz="4400" b="1" dirty="0" smtClean="0">
                <a:latin typeface="+mn-ea"/>
              </a:rPr>
              <a:t>        权威部门调查统计，在我国家庭中存在的十大安全隐患是：</a:t>
            </a:r>
            <a:endParaRPr lang="en-US" altLang="zh-CN" sz="4400" b="1" dirty="0" smtClean="0">
              <a:latin typeface="+mn-ea"/>
            </a:endParaRPr>
          </a:p>
          <a:p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        7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、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30%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的家庭接线板像章鱼，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15%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的总是如此。</a:t>
            </a:r>
            <a:endParaRPr lang="en-US" altLang="zh-CN" sz="44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zh-CN" altLang="en-US" sz="4400" b="1" dirty="0" smtClean="0">
                <a:latin typeface="+mn-ea"/>
              </a:rPr>
              <a:t>       正确的做法是：一个接线板插头最好不要超过</a:t>
            </a:r>
            <a:r>
              <a:rPr lang="en-US" altLang="zh-CN" sz="4400" b="1" dirty="0" smtClean="0">
                <a:latin typeface="+mn-ea"/>
              </a:rPr>
              <a:t>3</a:t>
            </a:r>
            <a:r>
              <a:rPr lang="zh-CN" altLang="en-US" sz="4400" b="1" dirty="0" smtClean="0">
                <a:latin typeface="+mn-ea"/>
              </a:rPr>
              <a:t>个。</a:t>
            </a:r>
            <a:endParaRPr lang="en-US" altLang="zh-CN" b="1" dirty="0" smtClean="0">
              <a:latin typeface="+mn-ea"/>
            </a:endParaRPr>
          </a:p>
          <a:p>
            <a:endParaRPr lang="en-US" altLang="zh-CN" dirty="0" smtClean="0"/>
          </a:p>
        </p:txBody>
      </p:sp>
      <p:sp>
        <p:nvSpPr>
          <p:cNvPr id="6146" name="AutoShape 2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148" name="AutoShape 4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85720" y="285729"/>
            <a:ext cx="5286412" cy="500065"/>
          </a:xfrm>
        </p:spPr>
        <p:txBody>
          <a:bodyPr>
            <a:normAutofit/>
          </a:bodyPr>
          <a:lstStyle/>
          <a:p>
            <a:r>
              <a:rPr lang="zh-CN" altLang="en-US" sz="2400" b="1" dirty="0" smtClean="0">
                <a:latin typeface="+mn-ea"/>
                <a:ea typeface="+mn-ea"/>
              </a:rPr>
              <a:t>克拉玛依职业技术学院</a:t>
            </a:r>
            <a:r>
              <a:rPr lang="en-US" altLang="zh-CN" sz="2400" b="1" dirty="0" err="1" smtClean="0">
                <a:latin typeface="+mn-ea"/>
                <a:ea typeface="+mn-ea"/>
              </a:rPr>
              <a:t>klmyzyjsxy</a:t>
            </a:r>
            <a:endParaRPr lang="zh-CN" altLang="en-US" sz="2400" b="1" dirty="0">
              <a:latin typeface="+mn-ea"/>
              <a:ea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1000" y="1000108"/>
            <a:ext cx="8458200" cy="5643602"/>
          </a:xfrm>
        </p:spPr>
        <p:txBody>
          <a:bodyPr/>
          <a:lstStyle/>
          <a:p>
            <a:r>
              <a:rPr lang="zh-CN" altLang="en-US" sz="4400" b="1" dirty="0" smtClean="0">
                <a:latin typeface="+mn-ea"/>
              </a:rPr>
              <a:t>        权威部门调查统计，在我国家庭中存在的十大安全隐患是：</a:t>
            </a:r>
            <a:endParaRPr lang="en-US" altLang="zh-CN" sz="4400" b="1" dirty="0" smtClean="0">
              <a:latin typeface="+mn-ea"/>
            </a:endParaRPr>
          </a:p>
          <a:p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        8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、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30%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瓶装标签与内置物不一致，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7%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的总是如此。</a:t>
            </a:r>
            <a:endParaRPr lang="en-US" altLang="zh-CN" sz="44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zh-CN" altLang="en-US" sz="4400" b="1" dirty="0" smtClean="0">
                <a:latin typeface="+mn-ea"/>
              </a:rPr>
              <a:t>       正确的做法是：经常检查，保持一致。</a:t>
            </a:r>
            <a:endParaRPr lang="en-US" altLang="zh-CN" b="1" dirty="0" smtClean="0">
              <a:latin typeface="+mn-ea"/>
            </a:endParaRPr>
          </a:p>
          <a:p>
            <a:endParaRPr lang="en-US" altLang="zh-CN" dirty="0" smtClean="0"/>
          </a:p>
        </p:txBody>
      </p:sp>
      <p:sp>
        <p:nvSpPr>
          <p:cNvPr id="6146" name="AutoShape 2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148" name="AutoShape 4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85720" y="285729"/>
            <a:ext cx="5286412" cy="500065"/>
          </a:xfrm>
        </p:spPr>
        <p:txBody>
          <a:bodyPr>
            <a:normAutofit/>
          </a:bodyPr>
          <a:lstStyle/>
          <a:p>
            <a:r>
              <a:rPr lang="zh-CN" altLang="en-US" sz="2400" b="1" dirty="0" smtClean="0">
                <a:latin typeface="+mn-ea"/>
                <a:ea typeface="+mn-ea"/>
              </a:rPr>
              <a:t>克拉玛依职业技术学院</a:t>
            </a:r>
            <a:r>
              <a:rPr lang="en-US" altLang="zh-CN" sz="2400" b="1" dirty="0" err="1" smtClean="0">
                <a:latin typeface="+mn-ea"/>
                <a:ea typeface="+mn-ea"/>
              </a:rPr>
              <a:t>klmyzyjsxy</a:t>
            </a:r>
            <a:endParaRPr lang="zh-CN" altLang="en-US" sz="2400" b="1" dirty="0">
              <a:latin typeface="+mn-ea"/>
              <a:ea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1000" y="1000108"/>
            <a:ext cx="8458200" cy="5643602"/>
          </a:xfrm>
        </p:spPr>
        <p:txBody>
          <a:bodyPr/>
          <a:lstStyle/>
          <a:p>
            <a:r>
              <a:rPr lang="zh-CN" altLang="en-US" sz="4400" b="1" dirty="0" smtClean="0">
                <a:latin typeface="+mn-ea"/>
              </a:rPr>
              <a:t>        权威部门调查统计，在我国家庭中存在的十大安全隐患是：</a:t>
            </a:r>
            <a:endParaRPr lang="en-US" altLang="zh-CN" sz="4400" b="1" dirty="0" smtClean="0">
              <a:latin typeface="+mn-ea"/>
            </a:endParaRPr>
          </a:p>
          <a:p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        9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、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30%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的家庭床边会放烟灰缸或打火机，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14%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总是如此。</a:t>
            </a:r>
            <a:endParaRPr lang="en-US" altLang="zh-CN" sz="44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zh-CN" altLang="en-US" sz="4400" b="1" dirty="0" smtClean="0">
                <a:latin typeface="+mn-ea"/>
              </a:rPr>
              <a:t>       正确的做法是：易燃物远离卧室。</a:t>
            </a:r>
            <a:endParaRPr lang="en-US" altLang="zh-CN" b="1" dirty="0" smtClean="0">
              <a:latin typeface="+mn-ea"/>
            </a:endParaRPr>
          </a:p>
          <a:p>
            <a:endParaRPr lang="en-US" altLang="zh-CN" dirty="0" smtClean="0"/>
          </a:p>
        </p:txBody>
      </p:sp>
      <p:sp>
        <p:nvSpPr>
          <p:cNvPr id="6146" name="AutoShape 2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148" name="AutoShape 4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85720" y="285729"/>
            <a:ext cx="5286412" cy="500065"/>
          </a:xfrm>
        </p:spPr>
        <p:txBody>
          <a:bodyPr>
            <a:normAutofit/>
          </a:bodyPr>
          <a:lstStyle/>
          <a:p>
            <a:r>
              <a:rPr lang="zh-CN" altLang="en-US" sz="2400" b="1" dirty="0" smtClean="0">
                <a:latin typeface="+mn-ea"/>
                <a:ea typeface="+mn-ea"/>
              </a:rPr>
              <a:t>克拉玛依职业技术学院</a:t>
            </a:r>
            <a:r>
              <a:rPr lang="en-US" altLang="zh-CN" sz="2400" b="1" dirty="0" err="1" smtClean="0">
                <a:latin typeface="+mn-ea"/>
                <a:ea typeface="+mn-ea"/>
              </a:rPr>
              <a:t>klmyzyjsxy</a:t>
            </a:r>
            <a:endParaRPr lang="zh-CN" altLang="en-US" sz="2400" b="1" dirty="0">
              <a:latin typeface="+mn-ea"/>
              <a:ea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1000" y="1000108"/>
            <a:ext cx="8458200" cy="5643602"/>
          </a:xfrm>
        </p:spPr>
        <p:txBody>
          <a:bodyPr/>
          <a:lstStyle/>
          <a:p>
            <a:r>
              <a:rPr lang="zh-CN" altLang="en-US" sz="4400" b="1" dirty="0" smtClean="0">
                <a:latin typeface="+mn-ea"/>
              </a:rPr>
              <a:t>        权威部门调查统计，在我国家庭中存在的十大安全隐患是：</a:t>
            </a:r>
            <a:endParaRPr lang="en-US" altLang="zh-CN" sz="4400" b="1" dirty="0" smtClean="0">
              <a:latin typeface="+mn-ea"/>
            </a:endParaRPr>
          </a:p>
          <a:p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        10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、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30%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的家庭厨房大功率电器接在接线板上，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12%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总是如此。</a:t>
            </a:r>
            <a:endParaRPr lang="en-US" altLang="zh-CN" sz="44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zh-CN" altLang="en-US" sz="4400" b="1" dirty="0" smtClean="0">
                <a:latin typeface="+mn-ea"/>
              </a:rPr>
              <a:t>       正确的做法是：厨房大功率电器配置专用插座。</a:t>
            </a:r>
            <a:endParaRPr lang="en-US" altLang="zh-CN" b="1" dirty="0" smtClean="0">
              <a:latin typeface="+mn-ea"/>
            </a:endParaRPr>
          </a:p>
          <a:p>
            <a:endParaRPr lang="en-US" altLang="zh-CN" dirty="0" smtClean="0"/>
          </a:p>
        </p:txBody>
      </p:sp>
      <p:sp>
        <p:nvSpPr>
          <p:cNvPr id="6146" name="AutoShape 2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148" name="AutoShape 4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85720" y="285729"/>
            <a:ext cx="5286412" cy="500065"/>
          </a:xfrm>
        </p:spPr>
        <p:txBody>
          <a:bodyPr>
            <a:normAutofit/>
          </a:bodyPr>
          <a:lstStyle/>
          <a:p>
            <a:r>
              <a:rPr lang="zh-CN" altLang="en-US" sz="2400" b="1" dirty="0" smtClean="0">
                <a:latin typeface="+mn-ea"/>
                <a:ea typeface="+mn-ea"/>
              </a:rPr>
              <a:t>克拉玛依职业技术学院</a:t>
            </a:r>
            <a:r>
              <a:rPr lang="en-US" altLang="zh-CN" sz="2400" b="1" dirty="0" err="1" smtClean="0">
                <a:latin typeface="+mn-ea"/>
                <a:ea typeface="+mn-ea"/>
              </a:rPr>
              <a:t>klmyzyjsxy</a:t>
            </a:r>
            <a:endParaRPr lang="zh-CN" altLang="en-US" sz="2400" b="1" dirty="0">
              <a:latin typeface="+mn-ea"/>
              <a:ea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85720" y="2500306"/>
            <a:ext cx="8458200" cy="2214578"/>
          </a:xfrm>
        </p:spPr>
        <p:txBody>
          <a:bodyPr>
            <a:normAutofit/>
          </a:bodyPr>
          <a:lstStyle/>
          <a:p>
            <a:pPr algn="ctr"/>
            <a:r>
              <a:rPr lang="en-US" altLang="zh-CN" sz="9600" b="1" dirty="0" smtClean="0">
                <a:solidFill>
                  <a:srgbClr val="08036B"/>
                </a:solidFill>
                <a:latin typeface="+mn-ea"/>
              </a:rPr>
              <a:t>O(∩_∩)O</a:t>
            </a:r>
            <a:r>
              <a:rPr lang="zh-CN" altLang="en-US" sz="9600" b="1" dirty="0" smtClean="0">
                <a:solidFill>
                  <a:srgbClr val="08036B"/>
                </a:solidFill>
                <a:latin typeface="+mn-ea"/>
              </a:rPr>
              <a:t>谢谢</a:t>
            </a:r>
            <a:endParaRPr lang="zh-CN" altLang="en-US" sz="9600" b="1" dirty="0">
              <a:solidFill>
                <a:srgbClr val="08036B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85720" y="285729"/>
            <a:ext cx="5286412" cy="500065"/>
          </a:xfrm>
        </p:spPr>
        <p:txBody>
          <a:bodyPr>
            <a:normAutofit/>
          </a:bodyPr>
          <a:lstStyle/>
          <a:p>
            <a:r>
              <a:rPr lang="zh-CN" altLang="en-US" sz="2400" b="1" dirty="0" smtClean="0">
                <a:latin typeface="+mn-ea"/>
                <a:ea typeface="+mn-ea"/>
              </a:rPr>
              <a:t>克拉玛依职业技术学院</a:t>
            </a:r>
            <a:r>
              <a:rPr lang="en-US" altLang="zh-CN" sz="2400" b="1" dirty="0" err="1" smtClean="0">
                <a:latin typeface="+mn-ea"/>
                <a:ea typeface="+mn-ea"/>
              </a:rPr>
              <a:t>klmyzyjsxy</a:t>
            </a:r>
            <a:endParaRPr lang="zh-CN" altLang="en-US" sz="2400" b="1" dirty="0">
              <a:latin typeface="+mn-ea"/>
              <a:ea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1000" y="1000108"/>
            <a:ext cx="8458200" cy="5643602"/>
          </a:xfrm>
        </p:spPr>
        <p:txBody>
          <a:bodyPr/>
          <a:lstStyle/>
          <a:p>
            <a:r>
              <a:rPr lang="zh-CN" altLang="en-US" sz="4400" b="1" dirty="0" smtClean="0">
                <a:latin typeface="+mn-ea"/>
              </a:rPr>
              <a:t>        权威部门调查统计，在我国家庭中存在的十大安全隐患是：</a:t>
            </a:r>
            <a:endParaRPr lang="en-US" altLang="zh-CN" sz="4400" b="1" dirty="0" smtClean="0">
              <a:latin typeface="+mn-ea"/>
            </a:endParaRPr>
          </a:p>
          <a:p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        1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、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90%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的家庭成人做饭时会中途走开，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60%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会经常走开。</a:t>
            </a:r>
            <a:endParaRPr lang="en-US" altLang="zh-CN" sz="44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zh-CN" altLang="en-US" sz="4400" b="1" dirty="0" smtClean="0">
                <a:latin typeface="+mn-ea"/>
              </a:rPr>
              <a:t>       正确的做法是：做饭时不要随意离开厨房，用完燃气关闭总开关。</a:t>
            </a:r>
            <a:endParaRPr lang="en-US" altLang="zh-CN" b="1" dirty="0" smtClean="0">
              <a:latin typeface="+mn-ea"/>
            </a:endParaRPr>
          </a:p>
          <a:p>
            <a:endParaRPr lang="en-US" altLang="zh-CN" dirty="0" smtClean="0"/>
          </a:p>
        </p:txBody>
      </p:sp>
      <p:sp>
        <p:nvSpPr>
          <p:cNvPr id="6146" name="AutoShape 2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148" name="AutoShape 4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85720" y="285729"/>
            <a:ext cx="5286412" cy="500065"/>
          </a:xfrm>
        </p:spPr>
        <p:txBody>
          <a:bodyPr>
            <a:normAutofit/>
          </a:bodyPr>
          <a:lstStyle/>
          <a:p>
            <a:r>
              <a:rPr lang="zh-CN" altLang="en-US" sz="2400" b="1" dirty="0" smtClean="0">
                <a:latin typeface="+mn-ea"/>
                <a:ea typeface="+mn-ea"/>
              </a:rPr>
              <a:t>克拉玛依职业技术学院</a:t>
            </a:r>
            <a:r>
              <a:rPr lang="en-US" altLang="zh-CN" sz="2400" b="1" dirty="0" err="1" smtClean="0">
                <a:latin typeface="+mn-ea"/>
                <a:ea typeface="+mn-ea"/>
              </a:rPr>
              <a:t>klmyzyjsxy</a:t>
            </a:r>
            <a:endParaRPr lang="zh-CN" altLang="en-US" sz="2400" b="1" dirty="0">
              <a:latin typeface="+mn-ea"/>
              <a:ea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1000" y="1000108"/>
            <a:ext cx="8458200" cy="5643602"/>
          </a:xfrm>
        </p:spPr>
        <p:txBody>
          <a:bodyPr/>
          <a:lstStyle/>
          <a:p>
            <a:r>
              <a:rPr lang="zh-CN" altLang="en-US" sz="4400" b="1" dirty="0" smtClean="0">
                <a:latin typeface="+mn-ea"/>
              </a:rPr>
              <a:t>        权威部门调查统计，在我国家庭中存在的十大安全隐患是：</a:t>
            </a:r>
            <a:endParaRPr lang="en-US" altLang="zh-CN" sz="4400" b="1" dirty="0" smtClean="0">
              <a:latin typeface="+mn-ea"/>
            </a:endParaRPr>
          </a:p>
          <a:p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        2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、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70%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的家庭没有烟感报警器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,23%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从未听说过。</a:t>
            </a:r>
            <a:endParaRPr lang="en-US" altLang="zh-CN" sz="44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zh-CN" altLang="en-US" sz="4400" b="1" dirty="0" smtClean="0">
                <a:latin typeface="+mn-ea"/>
              </a:rPr>
              <a:t>       正确的做法是：有条件的家庭尽可能安装，并定期检查电池。</a:t>
            </a:r>
            <a:endParaRPr lang="en-US" altLang="zh-CN" b="1" dirty="0" smtClean="0">
              <a:latin typeface="+mn-ea"/>
            </a:endParaRPr>
          </a:p>
          <a:p>
            <a:endParaRPr lang="en-US" altLang="zh-CN" dirty="0" smtClean="0"/>
          </a:p>
        </p:txBody>
      </p:sp>
      <p:sp>
        <p:nvSpPr>
          <p:cNvPr id="6146" name="AutoShape 2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148" name="AutoShape 4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85720" y="285729"/>
            <a:ext cx="5286412" cy="500065"/>
          </a:xfrm>
        </p:spPr>
        <p:txBody>
          <a:bodyPr>
            <a:normAutofit/>
          </a:bodyPr>
          <a:lstStyle/>
          <a:p>
            <a:r>
              <a:rPr lang="zh-CN" altLang="en-US" sz="2400" b="1" dirty="0" smtClean="0">
                <a:latin typeface="+mn-ea"/>
                <a:ea typeface="+mn-ea"/>
              </a:rPr>
              <a:t>克拉玛依职业技术学院</a:t>
            </a:r>
            <a:r>
              <a:rPr lang="en-US" altLang="zh-CN" sz="2400" b="1" dirty="0" err="1" smtClean="0">
                <a:latin typeface="+mn-ea"/>
                <a:ea typeface="+mn-ea"/>
              </a:rPr>
              <a:t>klmyzyjsxy</a:t>
            </a:r>
            <a:endParaRPr lang="zh-CN" altLang="en-US" sz="2400" b="1" dirty="0">
              <a:latin typeface="+mn-ea"/>
              <a:ea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1000" y="1000108"/>
            <a:ext cx="8458200" cy="5643602"/>
          </a:xfrm>
        </p:spPr>
        <p:txBody>
          <a:bodyPr/>
          <a:lstStyle/>
          <a:p>
            <a:r>
              <a:rPr lang="zh-CN" altLang="en-US" sz="4400" b="1" dirty="0" smtClean="0">
                <a:latin typeface="+mn-ea"/>
              </a:rPr>
              <a:t>        权威部门调查统计，在我国家庭中存在的十大安全隐患是：</a:t>
            </a:r>
            <a:endParaRPr lang="en-US" altLang="zh-CN" sz="4400" b="1" dirty="0" smtClean="0">
              <a:latin typeface="+mn-ea"/>
            </a:endParaRPr>
          </a:p>
          <a:p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        3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、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60%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的家庭没有规划过火灾时的逃生路线，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32%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从未听说过。</a:t>
            </a:r>
            <a:endParaRPr lang="en-US" altLang="zh-CN" sz="44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zh-CN" altLang="en-US" sz="4400" b="1" dirty="0" smtClean="0">
                <a:latin typeface="+mn-ea"/>
              </a:rPr>
              <a:t>       正确的做法是：家庭成员要有逃生的路线，并且演练过。</a:t>
            </a:r>
            <a:endParaRPr lang="en-US" altLang="zh-CN" b="1" dirty="0" smtClean="0">
              <a:latin typeface="+mn-ea"/>
            </a:endParaRPr>
          </a:p>
          <a:p>
            <a:endParaRPr lang="en-US" altLang="zh-CN" dirty="0" smtClean="0"/>
          </a:p>
        </p:txBody>
      </p:sp>
      <p:sp>
        <p:nvSpPr>
          <p:cNvPr id="6146" name="AutoShape 2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148" name="AutoShape 4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85720" y="285729"/>
            <a:ext cx="5286412" cy="500065"/>
          </a:xfrm>
        </p:spPr>
        <p:txBody>
          <a:bodyPr>
            <a:normAutofit/>
          </a:bodyPr>
          <a:lstStyle/>
          <a:p>
            <a:r>
              <a:rPr lang="zh-CN" altLang="en-US" sz="2400" b="1" dirty="0" smtClean="0">
                <a:latin typeface="+mn-ea"/>
                <a:ea typeface="+mn-ea"/>
              </a:rPr>
              <a:t>克拉玛依职业技术学院</a:t>
            </a:r>
            <a:r>
              <a:rPr lang="en-US" altLang="zh-CN" sz="2400" b="1" dirty="0" err="1" smtClean="0">
                <a:latin typeface="+mn-ea"/>
                <a:ea typeface="+mn-ea"/>
              </a:rPr>
              <a:t>klmyzyjsxy</a:t>
            </a:r>
            <a:endParaRPr lang="zh-CN" altLang="en-US" sz="2400" b="1" dirty="0">
              <a:latin typeface="+mn-ea"/>
              <a:ea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1000" y="1000108"/>
            <a:ext cx="8458200" cy="5643602"/>
          </a:xfrm>
        </p:spPr>
        <p:txBody>
          <a:bodyPr/>
          <a:lstStyle/>
          <a:p>
            <a:r>
              <a:rPr lang="zh-CN" altLang="en-US" sz="4400" b="1" dirty="0" smtClean="0">
                <a:latin typeface="+mn-ea"/>
              </a:rPr>
              <a:t>        权威部门调查统计，在我国家庭中存在的十大安全隐患是：</a:t>
            </a:r>
            <a:endParaRPr lang="en-US" altLang="zh-CN" sz="4400" b="1" dirty="0" smtClean="0">
              <a:latin typeface="+mn-ea"/>
            </a:endParaRPr>
          </a:p>
          <a:p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        4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、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40%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的家庭没有火警电话，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21%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从未听说过。</a:t>
            </a:r>
            <a:endParaRPr lang="en-US" altLang="zh-CN" sz="44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zh-CN" altLang="en-US" sz="4400" b="1" dirty="0" smtClean="0">
                <a:latin typeface="+mn-ea"/>
              </a:rPr>
              <a:t>       正确的做法是：家庭成员都要知道火警电话是</a:t>
            </a:r>
            <a:r>
              <a:rPr lang="en-US" altLang="zh-CN" sz="4400" b="1" dirty="0" smtClean="0">
                <a:latin typeface="+mn-ea"/>
              </a:rPr>
              <a:t>119</a:t>
            </a:r>
            <a:r>
              <a:rPr lang="zh-CN" altLang="en-US" sz="4400" b="1" dirty="0" smtClean="0">
                <a:latin typeface="+mn-ea"/>
              </a:rPr>
              <a:t>，并且知道自己家的准确位置。</a:t>
            </a:r>
            <a:endParaRPr lang="en-US" altLang="zh-CN" b="1" dirty="0" smtClean="0">
              <a:latin typeface="+mn-ea"/>
            </a:endParaRPr>
          </a:p>
          <a:p>
            <a:endParaRPr lang="en-US" altLang="zh-CN" dirty="0" smtClean="0"/>
          </a:p>
        </p:txBody>
      </p:sp>
      <p:sp>
        <p:nvSpPr>
          <p:cNvPr id="6146" name="AutoShape 2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148" name="AutoShape 4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85720" y="285729"/>
            <a:ext cx="5286412" cy="500065"/>
          </a:xfrm>
        </p:spPr>
        <p:txBody>
          <a:bodyPr>
            <a:normAutofit/>
          </a:bodyPr>
          <a:lstStyle/>
          <a:p>
            <a:r>
              <a:rPr lang="zh-CN" altLang="en-US" sz="2400" b="1" dirty="0" smtClean="0">
                <a:latin typeface="+mn-ea"/>
                <a:ea typeface="+mn-ea"/>
              </a:rPr>
              <a:t>克拉玛依职业技术学院</a:t>
            </a:r>
            <a:r>
              <a:rPr lang="en-US" altLang="zh-CN" sz="2400" b="1" dirty="0" err="1" smtClean="0">
                <a:latin typeface="+mn-ea"/>
                <a:ea typeface="+mn-ea"/>
              </a:rPr>
              <a:t>klmyzyjsxy</a:t>
            </a:r>
            <a:endParaRPr lang="zh-CN" altLang="en-US" sz="2400" b="1" dirty="0">
              <a:latin typeface="+mn-ea"/>
              <a:ea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1000" y="1000108"/>
            <a:ext cx="8458200" cy="5643602"/>
          </a:xfrm>
        </p:spPr>
        <p:txBody>
          <a:bodyPr/>
          <a:lstStyle/>
          <a:p>
            <a:r>
              <a:rPr lang="zh-CN" altLang="en-US" sz="4400" b="1" dirty="0" smtClean="0">
                <a:latin typeface="+mn-ea"/>
              </a:rPr>
              <a:t>        权威部门调查统计，在我国家庭中存在的十大安全隐患是：</a:t>
            </a:r>
            <a:endParaRPr lang="en-US" altLang="zh-CN" sz="4400" b="1" dirty="0" smtClean="0">
              <a:latin typeface="+mn-ea"/>
            </a:endParaRPr>
          </a:p>
          <a:p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        1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、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90%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的家庭成人做饭时会中途走开，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60%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会经常走开。</a:t>
            </a:r>
            <a:endParaRPr lang="en-US" altLang="zh-CN" sz="44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zh-CN" altLang="en-US" sz="4400" b="1" dirty="0" smtClean="0">
                <a:latin typeface="+mn-ea"/>
              </a:rPr>
              <a:t>       正确的做法是：做饭时不要随意离开厨房，用完燃气关闭总开关。</a:t>
            </a:r>
            <a:endParaRPr lang="en-US" altLang="zh-CN" b="1" dirty="0" smtClean="0">
              <a:latin typeface="+mn-ea"/>
            </a:endParaRPr>
          </a:p>
          <a:p>
            <a:endParaRPr lang="en-US" altLang="zh-CN" dirty="0" smtClean="0"/>
          </a:p>
        </p:txBody>
      </p:sp>
      <p:sp>
        <p:nvSpPr>
          <p:cNvPr id="6146" name="AutoShape 2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148" name="AutoShape 4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85720" y="285729"/>
            <a:ext cx="5286412" cy="500065"/>
          </a:xfrm>
        </p:spPr>
        <p:txBody>
          <a:bodyPr>
            <a:normAutofit/>
          </a:bodyPr>
          <a:lstStyle/>
          <a:p>
            <a:r>
              <a:rPr lang="zh-CN" altLang="en-US" sz="2400" b="1" dirty="0" smtClean="0">
                <a:latin typeface="+mn-ea"/>
                <a:ea typeface="+mn-ea"/>
              </a:rPr>
              <a:t>克拉玛依职业技术学院</a:t>
            </a:r>
            <a:r>
              <a:rPr lang="en-US" altLang="zh-CN" sz="2400" b="1" dirty="0" err="1" smtClean="0">
                <a:latin typeface="+mn-ea"/>
                <a:ea typeface="+mn-ea"/>
              </a:rPr>
              <a:t>klmyzyjsxy</a:t>
            </a:r>
            <a:endParaRPr lang="zh-CN" altLang="en-US" sz="2400" b="1" dirty="0">
              <a:latin typeface="+mn-ea"/>
              <a:ea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1000" y="1000108"/>
            <a:ext cx="8458200" cy="5643602"/>
          </a:xfrm>
        </p:spPr>
        <p:txBody>
          <a:bodyPr/>
          <a:lstStyle/>
          <a:p>
            <a:r>
              <a:rPr lang="zh-CN" altLang="en-US" sz="4400" b="1" dirty="0" smtClean="0">
                <a:latin typeface="+mn-ea"/>
              </a:rPr>
              <a:t>        权威部门调查统计，在我国家庭中存在的十大安全隐患是：</a:t>
            </a:r>
            <a:endParaRPr lang="en-US" altLang="zh-CN" sz="4400" b="1" dirty="0" smtClean="0">
              <a:latin typeface="+mn-ea"/>
            </a:endParaRPr>
          </a:p>
          <a:p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        5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、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85%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的家庭没有配置灭火器，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47%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不知道灭火器放在哪里。</a:t>
            </a:r>
            <a:endParaRPr lang="en-US" altLang="zh-CN" sz="44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zh-CN" altLang="en-US" sz="4400" b="1" dirty="0" smtClean="0">
                <a:latin typeface="+mn-ea"/>
              </a:rPr>
              <a:t>       正确的做法是：家里一定要配置至少一具灭火器，最好放在卧室。</a:t>
            </a:r>
            <a:endParaRPr lang="en-US" altLang="zh-CN" b="1" dirty="0" smtClean="0">
              <a:latin typeface="+mn-ea"/>
            </a:endParaRPr>
          </a:p>
          <a:p>
            <a:endParaRPr lang="en-US" altLang="zh-CN" dirty="0" smtClean="0"/>
          </a:p>
        </p:txBody>
      </p:sp>
      <p:sp>
        <p:nvSpPr>
          <p:cNvPr id="6146" name="AutoShape 2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148" name="AutoShape 4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85720" y="285729"/>
            <a:ext cx="5286412" cy="500065"/>
          </a:xfrm>
        </p:spPr>
        <p:txBody>
          <a:bodyPr>
            <a:normAutofit/>
          </a:bodyPr>
          <a:lstStyle/>
          <a:p>
            <a:r>
              <a:rPr lang="zh-CN" altLang="en-US" sz="2400" b="1" dirty="0" smtClean="0">
                <a:latin typeface="+mn-ea"/>
                <a:ea typeface="+mn-ea"/>
              </a:rPr>
              <a:t>克拉玛依职业技术学院</a:t>
            </a:r>
            <a:r>
              <a:rPr lang="en-US" altLang="zh-CN" sz="2400" b="1" dirty="0" err="1" smtClean="0">
                <a:latin typeface="+mn-ea"/>
                <a:ea typeface="+mn-ea"/>
              </a:rPr>
              <a:t>klmyzyjsxy</a:t>
            </a:r>
            <a:endParaRPr lang="zh-CN" altLang="en-US" sz="2400" b="1" dirty="0">
              <a:latin typeface="+mn-ea"/>
              <a:ea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1000" y="1000108"/>
            <a:ext cx="8458200" cy="5643602"/>
          </a:xfrm>
        </p:spPr>
        <p:txBody>
          <a:bodyPr/>
          <a:lstStyle/>
          <a:p>
            <a:r>
              <a:rPr lang="zh-CN" altLang="en-US" sz="4400" b="1" dirty="0" smtClean="0">
                <a:latin typeface="+mn-ea"/>
              </a:rPr>
              <a:t>        权威部门调查统计，在我国家庭中存在的十大安全隐患是：</a:t>
            </a:r>
            <a:endParaRPr lang="en-US" altLang="zh-CN" sz="4400" b="1" dirty="0" smtClean="0">
              <a:latin typeface="+mn-ea"/>
            </a:endParaRPr>
          </a:p>
          <a:p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        1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、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90%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的家庭成人做饭时会中途走开，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60%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会经常走开。</a:t>
            </a:r>
            <a:endParaRPr lang="en-US" altLang="zh-CN" sz="44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zh-CN" altLang="en-US" sz="4400" b="1" dirty="0" smtClean="0">
                <a:latin typeface="+mn-ea"/>
              </a:rPr>
              <a:t>       正确的做法是：做饭时不要随意离开厨房，用完燃气关闭总开关。</a:t>
            </a:r>
            <a:endParaRPr lang="en-US" altLang="zh-CN" b="1" dirty="0" smtClean="0">
              <a:latin typeface="+mn-ea"/>
            </a:endParaRPr>
          </a:p>
          <a:p>
            <a:endParaRPr lang="en-US" altLang="zh-CN" dirty="0" smtClean="0"/>
          </a:p>
        </p:txBody>
      </p:sp>
      <p:sp>
        <p:nvSpPr>
          <p:cNvPr id="6146" name="AutoShape 2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148" name="AutoShape 4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85720" y="285729"/>
            <a:ext cx="5286412" cy="500065"/>
          </a:xfrm>
        </p:spPr>
        <p:txBody>
          <a:bodyPr>
            <a:normAutofit/>
          </a:bodyPr>
          <a:lstStyle/>
          <a:p>
            <a:r>
              <a:rPr lang="zh-CN" altLang="en-US" sz="2400" b="1" dirty="0" smtClean="0">
                <a:latin typeface="+mn-ea"/>
                <a:ea typeface="+mn-ea"/>
              </a:rPr>
              <a:t>克拉玛依职业技术学院</a:t>
            </a:r>
            <a:r>
              <a:rPr lang="en-US" altLang="zh-CN" sz="2400" b="1" dirty="0" err="1" smtClean="0">
                <a:latin typeface="+mn-ea"/>
                <a:ea typeface="+mn-ea"/>
              </a:rPr>
              <a:t>klmyzyjsxy</a:t>
            </a:r>
            <a:endParaRPr lang="zh-CN" altLang="en-US" sz="2400" b="1" dirty="0">
              <a:latin typeface="+mn-ea"/>
              <a:ea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1000" y="1000108"/>
            <a:ext cx="8458200" cy="5643602"/>
          </a:xfrm>
        </p:spPr>
        <p:txBody>
          <a:bodyPr/>
          <a:lstStyle/>
          <a:p>
            <a:r>
              <a:rPr lang="zh-CN" altLang="en-US" sz="4400" b="1" dirty="0" smtClean="0">
                <a:latin typeface="+mn-ea"/>
              </a:rPr>
              <a:t>        权威部门调查统计，在我国家庭中存在的十大安全隐患是：</a:t>
            </a:r>
            <a:endParaRPr lang="en-US" altLang="zh-CN" sz="4400" b="1" dirty="0" smtClean="0">
              <a:latin typeface="+mn-ea"/>
            </a:endParaRPr>
          </a:p>
          <a:p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        6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、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31%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的家庭电视机等电器不断电，</a:t>
            </a:r>
            <a:r>
              <a:rPr lang="en-US" altLang="zh-CN" sz="4400" b="1" dirty="0" smtClean="0">
                <a:solidFill>
                  <a:srgbClr val="FF0000"/>
                </a:solidFill>
                <a:latin typeface="+mn-ea"/>
              </a:rPr>
              <a:t>21%</a:t>
            </a:r>
            <a:r>
              <a:rPr lang="zh-CN" altLang="en-US" sz="4400" b="1" dirty="0" smtClean="0">
                <a:solidFill>
                  <a:srgbClr val="FF0000"/>
                </a:solidFill>
                <a:latin typeface="+mn-ea"/>
              </a:rPr>
              <a:t>的总是如此。</a:t>
            </a:r>
            <a:endParaRPr lang="en-US" altLang="zh-CN" sz="44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zh-CN" altLang="en-US" sz="4400" b="1" dirty="0" smtClean="0">
                <a:latin typeface="+mn-ea"/>
              </a:rPr>
              <a:t>       正确的做法是：临睡前电视机等电器一定要关闭电源或设置自动关闭。</a:t>
            </a:r>
            <a:endParaRPr lang="en-US" altLang="zh-CN" b="1" dirty="0" smtClean="0">
              <a:latin typeface="+mn-ea"/>
            </a:endParaRPr>
          </a:p>
          <a:p>
            <a:endParaRPr lang="en-US" altLang="zh-CN" dirty="0" smtClean="0"/>
          </a:p>
        </p:txBody>
      </p:sp>
      <p:sp>
        <p:nvSpPr>
          <p:cNvPr id="6146" name="AutoShape 2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148" name="AutoShape 4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跋涉">
  <a:themeElements>
    <a:clrScheme name="跋涉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跋涉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跋涉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183</TotalTime>
  <Words>712</Words>
  <PresentationFormat>全屏显示(4:3)</PresentationFormat>
  <Paragraphs>59</Paragraphs>
  <Slides>14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跋涉</vt:lpstr>
      <vt:lpstr>克拉玛依职业技术学院klmyzyjsxy</vt:lpstr>
      <vt:lpstr>克拉玛依职业技术学院klmyzyjsxy</vt:lpstr>
      <vt:lpstr>克拉玛依职业技术学院klmyzyjsxy</vt:lpstr>
      <vt:lpstr>克拉玛依职业技术学院klmyzyjsxy</vt:lpstr>
      <vt:lpstr>克拉玛依职业技术学院klmyzyjsxy</vt:lpstr>
      <vt:lpstr>克拉玛依职业技术学院klmyzyjsxy</vt:lpstr>
      <vt:lpstr>克拉玛依职业技术学院klmyzyjsxy</vt:lpstr>
      <vt:lpstr>克拉玛依职业技术学院klmyzyjsxy</vt:lpstr>
      <vt:lpstr>克拉玛依职业技术学院klmyzyjsxy</vt:lpstr>
      <vt:lpstr>克拉玛依职业技术学院klmyzyjsxy</vt:lpstr>
      <vt:lpstr>克拉玛依职业技术学院klmyzyjsxy</vt:lpstr>
      <vt:lpstr>克拉玛依职业技术学院klmyzyjsxy</vt:lpstr>
      <vt:lpstr>克拉玛依职业技术学院klmyzyjsxy</vt:lpstr>
      <vt:lpstr>克拉玛依职业技术学院klmyzyjsxy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克拉玛依职业技术学院klmyzyjsxy</dc:title>
  <dc:creator>lenovo</dc:creator>
  <cp:lastModifiedBy>lenovo</cp:lastModifiedBy>
  <cp:revision>22</cp:revision>
  <dcterms:created xsi:type="dcterms:W3CDTF">2015-10-12T02:27:49Z</dcterms:created>
  <dcterms:modified xsi:type="dcterms:W3CDTF">2015-11-20T10:05:31Z</dcterms:modified>
</cp:coreProperties>
</file>